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9" r:id="rId1"/>
    <p:sldMasterId id="2147483660" r:id="rId2"/>
    <p:sldMasterId id="2147483661" r:id="rId3"/>
    <p:sldMasterId id="2147483662" r:id="rId4"/>
    <p:sldMasterId id="2147483663" r:id="rId5"/>
  </p:sldMasterIdLst>
  <p:notesMasterIdLst>
    <p:notesMasterId r:id="rId23"/>
  </p:notesMasterIdLst>
  <p:handoutMasterIdLst>
    <p:handoutMasterId r:id="rId24"/>
  </p:handoutMasterIdLst>
  <p:sldIdLst>
    <p:sldId id="257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6" r:id="rId17"/>
    <p:sldId id="271" r:id="rId18"/>
    <p:sldId id="272" r:id="rId19"/>
    <p:sldId id="273" r:id="rId20"/>
    <p:sldId id="275" r:id="rId21"/>
    <p:sldId id="259" r:id="rId22"/>
  </p:sldIdLst>
  <p:sldSz cx="9144000" cy="6858000" type="screen4x3"/>
  <p:notesSz cx="6858000" cy="9144000"/>
  <p:custShowLst>
    <p:custShow name="Custom Show 1" id="0">
      <p:sldLst/>
    </p:custShow>
  </p:custShow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55 Roman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B4"/>
    <a:srgbClr val="0033CC"/>
    <a:srgbClr val="003399"/>
    <a:srgbClr val="3333FF"/>
    <a:srgbClr val="3333CC"/>
    <a:srgbClr val="0000FF"/>
    <a:srgbClr val="FF0000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2" autoAdjust="0"/>
    <p:restoredTop sz="92696" autoAdjust="0"/>
  </p:normalViewPr>
  <p:slideViewPr>
    <p:cSldViewPr>
      <p:cViewPr varScale="1">
        <p:scale>
          <a:sx n="198" d="100"/>
          <a:sy n="198" d="100"/>
        </p:scale>
        <p:origin x="6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5F572-265B-3547-BC13-FCABC9ED0447}" type="datetimeFigureOut">
              <a:rPr lang="en-US" smtClean="0"/>
              <a:t>1/9/22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D4195-DB73-2948-AAE3-1992059A4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486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1822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22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굴림" pitchFamily="34" charset="-127"/>
              </a:defRPr>
            </a:lvl1pPr>
          </a:lstStyle>
          <a:p>
            <a:pPr>
              <a:defRPr/>
            </a:pPr>
            <a:fld id="{AF339365-9AAE-4473-BF43-687E300CC71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86877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BDF00B-398C-4E32-A106-4EFC87DFAA0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05605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7804F3-1F08-4F79-8004-EB8AE6F9056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856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DC1C0B-A663-4676-98A1-EF2B0305DC8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5356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E9E1F5-56A0-4092-8225-C60227A118F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91273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E223F-1B41-4171-8A8F-48E3E08B557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1401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48630A-5A24-4AF5-8F66-7351743884A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4187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FBD3C-8DAA-4E9B-A2FB-8311C2F98C0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8432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E535D-A06A-468D-A90E-EB638E36CFC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70119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52D119-87EF-4256-90AF-48015D9F242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468067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AC713-78D8-4984-95D4-4FF8F2B61A7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86294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D9E2C-54B9-41F4-8A75-685EC36FDB3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2348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C16C61-14C4-4AE7-93C7-F4B6C59C883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67489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C7B6BF-2C52-4BDE-8452-EF6BF7F5B27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9391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0D0D25-200A-48E8-9DDC-62FF0E140FB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5642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4115E-AF98-4ED5-8C11-3B9BEE12EDB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47983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DE9FC2-E98C-4F23-9B53-6ACB1EC38CD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0401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49B22-775F-47F2-BB39-AB61C96BBDB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56032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2226F5-8834-4AA6-B58D-F267DCAD1F9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739281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4131B-21CC-4493-8A15-CB73888D0B1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060947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834EED-9150-4CBA-936D-69B651A6C28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0725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28AE18-2A9D-4F31-9547-7F6DAE83B85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734560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C30F2-9D2A-4E04-93BB-C67D265F9F1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4080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C4142-2AF2-4C81-AF7A-E8BA01F519C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72426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488C6-7EA3-44BB-A5F1-1E34EBE5924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895145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7554ED-928E-4E9C-BDF8-1051F03C904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33553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B1C57-2C44-473C-9386-A931A836DC6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010078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228600"/>
            <a:ext cx="20955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1341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B0ED0-AA16-40FE-AF3A-4C33E99CDA5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4659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6D6AD-AF07-42B5-9D46-5539309758F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5809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4155EF-A800-4D1A-B1F9-AA6D8893917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918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70062-1BFD-4FAE-8485-7BAF2138066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42195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F441C-5005-4038-84DB-2FDDB93481C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78660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104E6-0F91-44E7-9B5E-F664EBA0AB8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99094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D0B03-4C4F-4E9E-BB4E-3FB1746A83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6949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53AC32-1D6B-4D70-805C-E15AC96883A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5411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1F062-751B-4EE9-900C-7289453D443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86318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541DA4-678B-431F-80DB-70D7FF83878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00281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2AC23B-4C7F-4ED8-A02D-7FB18565B1C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96309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C30C1-A8FB-470F-8DDB-BC6F509634E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03182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9BC0D9-E6BB-4FB2-B907-408BB5D78AF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35793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B2410-B111-4672-B80A-1470C985BFA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868673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7D119-C395-4B9B-B9E2-89E12287640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78782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660316-90B9-47E1-9D52-5114F42BC12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77982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A18A5-4C2C-4EE1-920D-EDA3AE86945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08419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83FB6D-48BA-406B-907B-8A5D67E9CB6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0563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224B9-9B2F-4D4E-B8CB-81B920F9B5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37128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D45D5D-4683-4050-B25A-4DE8243920D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7914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67F9-B259-41B4-84A7-FFB3DF4E7E5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12555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E36D1-BADA-4678-B8BD-92B0B8C9113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27982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99DFC-976C-4D6B-8193-C5AF489C30F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65577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8A63F-6A54-442E-88AD-E00D272E60E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77828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A01B87-1841-4BFE-85BB-CBB0D4F9511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56613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A816B-6821-463E-94FD-740CBB093CB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1260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9E861-AD90-4143-ABAD-63B485863CD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9075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A43882-8A51-4435-921E-75A4987E1B4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5916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A35C1-EB63-4480-AB2E-C5E855A028E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6026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BFBFBF"/>
            </a:gs>
            <a:gs pos="60001">
              <a:srgbClr val="D9D9D9"/>
            </a:gs>
            <a:gs pos="100000">
              <a:srgbClr val="D9D9D9"/>
            </a:gs>
          </a:gsLst>
          <a:lin ang="54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684412_high_Purple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1029" name="Picture 7" descr="UW.Wordmark_ctr_whit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2425"/>
            <a:ext cx="25511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10"/>
          <p:cNvSpPr>
            <a:spLocks noChangeArrowheads="1"/>
          </p:cNvSpPr>
          <p:nvPr/>
        </p:nvSpPr>
        <p:spPr bwMode="auto"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dist="38100" dir="3600019" algn="br" rotWithShape="0">
              <a:srgbClr val="808080">
                <a:alpha val="14998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/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1031" name="Picture 8" descr="UW_W-Logo_RGB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3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623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008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AB0948D-7B13-4C95-ADBF-523A4CD9FAB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600FB78-9F76-4BA3-B607-145052372DC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075" name="Rectangle 8"/>
          <p:cNvSpPr>
            <a:spLocks noChangeArrowheads="1"/>
          </p:cNvSpPr>
          <p:nvPr/>
        </p:nvSpPr>
        <p:spPr bwMode="auto"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dist="38100" dir="3600019" algn="br" rotWithShape="0">
              <a:srgbClr val="808080">
                <a:alpha val="14998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/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3076" name="Picture 8" descr="UW_W-Logo_RGB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3048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307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1000" y="6553200"/>
            <a:ext cx="69215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DA38662-C29B-4744-AC2F-5D09956BAF9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75FCF6E-81D6-41FA-94ED-9718693F5E3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5123" name="Picture 9" descr="UW.Wordmark_ctr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8"/>
          <p:cNvSpPr>
            <a:spLocks noChangeArrowheads="1"/>
          </p:cNvSpPr>
          <p:nvPr/>
        </p:nvSpPr>
        <p:spPr bwMode="auto"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dist="38100" dir="3600019" algn="br" rotWithShape="0">
              <a:srgbClr val="808080">
                <a:alpha val="14998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/>
            <a:endParaRPr lang="ko-KR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5125" name="Picture 8" descr="UW_W-Logo_RGB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51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65475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0715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CFEC22B-A995-420B-97FC-0CF5935C309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/>
          </p:cNvSpPr>
          <p:nvPr>
            <p:ph type="ctrTitle"/>
          </p:nvPr>
        </p:nvSpPr>
        <p:spPr>
          <a:xfrm>
            <a:off x="4800600" y="228600"/>
            <a:ext cx="4343400" cy="612775"/>
          </a:xfrm>
        </p:spPr>
        <p:txBody>
          <a:bodyPr/>
          <a:lstStyle/>
          <a:p>
            <a:r>
              <a:rPr lang="en-US" altLang="ko-KR" sz="1400" dirty="0">
                <a:solidFill>
                  <a:schemeClr val="bg1"/>
                </a:solidFill>
                <a:latin typeface="Times New Roman"/>
                <a:cs typeface="Times New Roman"/>
              </a:rPr>
              <a:t>CSS 422 Hardware and Computer Organization</a:t>
            </a:r>
            <a:br>
              <a:rPr lang="en-US" altLang="ko-KR" sz="1400" dirty="0">
                <a:solidFill>
                  <a:schemeClr val="bg1"/>
                </a:solidFill>
                <a:latin typeface="Times New Roman"/>
                <a:cs typeface="Times New Roman"/>
              </a:rPr>
            </a:br>
            <a:endParaRPr lang="en-US" altLang="ko-KR" sz="1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147" name="Rectangle 6"/>
          <p:cNvSpPr>
            <a:spLocks/>
          </p:cNvSpPr>
          <p:nvPr/>
        </p:nvSpPr>
        <p:spPr bwMode="auto">
          <a:xfrm>
            <a:off x="762000" y="1676400"/>
            <a:ext cx="7772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defTabSz="457200" eaLnBrk="0" hangingPunct="0">
              <a:spcBef>
                <a:spcPct val="20000"/>
              </a:spcBef>
              <a:buFont typeface="Arial" charset="0"/>
              <a:buNone/>
            </a:pPr>
            <a:r>
              <a:rPr lang="en-US" altLang="ko-KR" sz="4800" dirty="0">
                <a:solidFill>
                  <a:schemeClr val="bg1"/>
                </a:solidFill>
              </a:rPr>
              <a:t>Bus and I/O</a:t>
            </a: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1371600" y="4391025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defTabSz="457200">
              <a:spcBef>
                <a:spcPct val="20000"/>
              </a:spcBef>
              <a:buFont typeface="Arial" charset="0"/>
              <a:buNone/>
            </a:pPr>
            <a:r>
              <a:rPr lang="en-US" altLang="ja-JP" sz="3200" dirty="0">
                <a:solidFill>
                  <a:schemeClr val="bg1"/>
                </a:solidFill>
              </a:rPr>
              <a:t>Professor: Munehiro Fukuda</a:t>
            </a:r>
          </a:p>
          <a:p>
            <a:pPr algn="ctr" defTabSz="457200">
              <a:spcBef>
                <a:spcPct val="20000"/>
              </a:spcBef>
              <a:buFont typeface="Arial" charset="0"/>
              <a:buNone/>
            </a:pPr>
            <a:endParaRPr lang="en-US" altLang="ja-JP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43492" y="3650218"/>
            <a:ext cx="704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 eaLnBrk="0" hangingPunct="0">
              <a:spcBef>
                <a:spcPct val="20000"/>
              </a:spcBef>
              <a:buFont typeface="Arial" pitchFamily="34" charset="0"/>
              <a:buNone/>
            </a:pPr>
            <a:r>
              <a:rPr lang="en-US" altLang="ko-KR" dirty="0">
                <a:solidFill>
                  <a:schemeClr val="bg1"/>
                </a:solidFill>
                <a:ea typeface="굴림" pitchFamily="50" charset="-127"/>
              </a:rPr>
              <a:t>Ver. 2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BDF00B-398C-4E32-A106-4EFC87DFAA0A}" type="slidenum">
              <a:rPr lang="ko-KR" altLang="en-US" smtClean="0"/>
              <a:pPr>
                <a:defRPr/>
              </a:pPr>
              <a:t>0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14: Bus and I/O</a:t>
            </a:r>
            <a:endParaRPr lang="en-US" altLang="ko-K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838200"/>
          </a:xfrm>
        </p:spPr>
        <p:txBody>
          <a:bodyPr/>
          <a:lstStyle/>
          <a:p>
            <a:r>
              <a:rPr lang="en-US" dirty="0"/>
              <a:t>Intel Port-Mapped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4267200" cy="5334000"/>
          </a:xfrm>
        </p:spPr>
        <p:txBody>
          <a:bodyPr/>
          <a:lstStyle/>
          <a:p>
            <a:r>
              <a:rPr lang="en-US" sz="1600" dirty="0"/>
              <a:t>System bus and I/O buses are separated by GMCH (Graphics and Memory Controller Hub) and I/O Controller Hub.</a:t>
            </a:r>
          </a:p>
          <a:p>
            <a:endParaRPr lang="en-US" sz="1600" dirty="0"/>
          </a:p>
          <a:p>
            <a:pPr lvl="1"/>
            <a:r>
              <a:rPr lang="en-US" sz="1600" dirty="0"/>
              <a:t>Fast system memory versus slow I/O devices</a:t>
            </a:r>
          </a:p>
          <a:p>
            <a:pPr lvl="1"/>
            <a:r>
              <a:rPr lang="en-US" sz="1600" dirty="0"/>
              <a:t>64-bit memory address space versus 32-bit I/O port space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7" name="Picture 6" descr="Untitled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174" y="1066800"/>
            <a:ext cx="4495800" cy="54509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62600" y="6172200"/>
            <a:ext cx="2981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From Intel 815 Chipset Family Datasheet</a:t>
            </a:r>
          </a:p>
        </p:txBody>
      </p:sp>
    </p:spTree>
    <p:extLst>
      <p:ext uri="{BB962C8B-B14F-4D97-AF65-F5344CB8AC3E}">
        <p14:creationId xmlns:p14="http://schemas.microsoft.com/office/powerpoint/2010/main" val="2129685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653" y="3481024"/>
            <a:ext cx="2608747" cy="3156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68K vs ARM Interrupt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8982"/>
            <a:ext cx="7848600" cy="685800"/>
          </a:xfrm>
        </p:spPr>
        <p:txBody>
          <a:bodyPr/>
          <a:lstStyle/>
          <a:p>
            <a:r>
              <a:rPr lang="en-US" sz="1200" dirty="0"/>
              <a:t>Polling versus Interrupt-Driven I/O</a:t>
            </a:r>
          </a:p>
          <a:p>
            <a:pPr lvl="1"/>
            <a:r>
              <a:rPr lang="en-US" sz="1200" dirty="0"/>
              <a:t>Polling: CPU needs to keep checking an I/O port if the corresponding peripheral is ready.</a:t>
            </a:r>
          </a:p>
          <a:p>
            <a:pPr lvl="1"/>
            <a:r>
              <a:rPr lang="en-US" sz="1200" dirty="0"/>
              <a:t>Interrupt: CPU can work on a different task while a peripheral needs time to respond back.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2852315" y="3355446"/>
            <a:ext cx="1262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Clements: p367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E8BD28-0D19-8E42-AD1D-5511CFB9C045}"/>
              </a:ext>
            </a:extLst>
          </p:cNvPr>
          <p:cNvSpPr txBox="1">
            <a:spLocks/>
          </p:cNvSpPr>
          <p:nvPr/>
        </p:nvSpPr>
        <p:spPr bwMode="auto">
          <a:xfrm>
            <a:off x="5072485" y="1811412"/>
            <a:ext cx="3810000" cy="115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200" kern="0" dirty="0"/>
              <a:t>ARM interrupt sequence</a:t>
            </a:r>
          </a:p>
          <a:p>
            <a:pPr lvl="1"/>
            <a:r>
              <a:rPr lang="en-US" sz="1200" kern="0" dirty="0"/>
              <a:t>IRQ asserted by a device</a:t>
            </a:r>
          </a:p>
          <a:p>
            <a:pPr lvl="1"/>
            <a:r>
              <a:rPr lang="en-US" sz="1200" kern="0" dirty="0"/>
              <a:t>CPU pushes R0-R3, R12, LR, PC, </a:t>
            </a:r>
            <a:r>
              <a:rPr lang="en-US" sz="1200" kern="0" dirty="0" err="1"/>
              <a:t>xPSR</a:t>
            </a:r>
            <a:endParaRPr lang="en-US" sz="1200" kern="0" dirty="0"/>
          </a:p>
          <a:p>
            <a:pPr lvl="1"/>
            <a:r>
              <a:rPr lang="en-US" sz="1200" kern="0" dirty="0"/>
              <a:t>M[4:0] sent back from CPU to NVIC</a:t>
            </a:r>
          </a:p>
          <a:p>
            <a:pPr lvl="1"/>
            <a:r>
              <a:rPr lang="en-US" sz="1200" kern="0" dirty="0"/>
              <a:t>CPU jumps to NVIC’s predefined interrupt vector table entry.</a:t>
            </a:r>
          </a:p>
          <a:p>
            <a:pPr marL="0" indent="0">
              <a:buFont typeface="Arial" charset="0"/>
              <a:buNone/>
            </a:pPr>
            <a:endParaRPr lang="en-US" sz="1200" kern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1B5929-0A21-534B-B256-B5BD743E25DB}"/>
              </a:ext>
            </a:extLst>
          </p:cNvPr>
          <p:cNvSpPr txBox="1">
            <a:spLocks/>
          </p:cNvSpPr>
          <p:nvPr/>
        </p:nvSpPr>
        <p:spPr bwMode="auto">
          <a:xfrm>
            <a:off x="457200" y="1770182"/>
            <a:ext cx="38100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200" kern="0" dirty="0"/>
              <a:t>68K interrupt sequence</a:t>
            </a:r>
          </a:p>
          <a:p>
            <a:pPr lvl="1"/>
            <a:r>
              <a:rPr lang="en-US" sz="1200" kern="0" dirty="0"/>
              <a:t>IRQ asserted by a device</a:t>
            </a:r>
          </a:p>
          <a:p>
            <a:pPr lvl="1"/>
            <a:r>
              <a:rPr lang="en-US" sz="1200" kern="0" dirty="0"/>
              <a:t>IACK responding back to the device</a:t>
            </a:r>
          </a:p>
          <a:p>
            <a:pPr lvl="1"/>
            <a:r>
              <a:rPr lang="en-US" sz="1200" kern="0" dirty="0"/>
              <a:t>The device presenting the vector# on the data bus.</a:t>
            </a:r>
          </a:p>
          <a:p>
            <a:pPr lvl="1"/>
            <a:r>
              <a:rPr lang="en-US" sz="1200" kern="0" dirty="0"/>
              <a:t>CPU pushes the PC/CCR on the stack.</a:t>
            </a:r>
          </a:p>
          <a:p>
            <a:pPr lvl="1"/>
            <a:r>
              <a:rPr lang="en-US" sz="1200" kern="0" dirty="0"/>
              <a:t>CPU jumps to the corresponding interrupt handling routine.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73A13C-B1BD-A344-B3F3-5037F0B8E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251" y="3493946"/>
            <a:ext cx="3640575" cy="1764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DAA43B-9258-3341-B8B6-8076A5BA364E}"/>
              </a:ext>
            </a:extLst>
          </p:cNvPr>
          <p:cNvSpPr txBox="1"/>
          <p:nvPr/>
        </p:nvSpPr>
        <p:spPr>
          <a:xfrm>
            <a:off x="6019800" y="3246998"/>
            <a:ext cx="22445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microcontrollerslab.com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42284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A9EC2-B003-A64D-82D2-8B7044FF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CPU’s Interrupt Service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5646A3-6F62-E34E-BEEE-9B94B45D8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756" y="2036903"/>
            <a:ext cx="5329437" cy="304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4AA28-DB71-CB4C-A4F5-C7C6D45B3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87C71-A012-EB49-AE04-A43E9E3D6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006E2-9C28-BB41-8D06-FFF5FD269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11</a:t>
            </a:fld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E74673-DCBC-524C-BDC4-09690BCB6376}"/>
              </a:ext>
            </a:extLst>
          </p:cNvPr>
          <p:cNvSpPr txBox="1"/>
          <p:nvPr/>
        </p:nvSpPr>
        <p:spPr>
          <a:xfrm>
            <a:off x="2649497" y="4043469"/>
            <a:ext cx="3006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Jump to the corresponding vector table entry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B59587-4043-7F4F-9A21-738FD4296ACC}"/>
              </a:ext>
            </a:extLst>
          </p:cNvPr>
          <p:cNvCxnSpPr>
            <a:cxnSpLocks/>
          </p:cNvCxnSpPr>
          <p:nvPr/>
        </p:nvCxnSpPr>
        <p:spPr>
          <a:xfrm>
            <a:off x="2651995" y="4161118"/>
            <a:ext cx="0" cy="31870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5368A66-2239-2A48-882F-6EC6FAE6C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710" y="1529237"/>
            <a:ext cx="2476500" cy="33909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8D2E00-F694-7648-AF80-D1207C529B2B}"/>
              </a:ext>
            </a:extLst>
          </p:cNvPr>
          <p:cNvCxnSpPr>
            <a:cxnSpLocks/>
          </p:cNvCxnSpPr>
          <p:nvPr/>
        </p:nvCxnSpPr>
        <p:spPr>
          <a:xfrm flipV="1">
            <a:off x="5483116" y="2081274"/>
            <a:ext cx="765284" cy="2046438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2639B2-25B5-304D-8A3D-310CC5EDF578}"/>
              </a:ext>
            </a:extLst>
          </p:cNvPr>
          <p:cNvSpPr txBox="1"/>
          <p:nvPr/>
        </p:nvSpPr>
        <p:spPr>
          <a:xfrm>
            <a:off x="5617449" y="4994626"/>
            <a:ext cx="3010761" cy="1338828"/>
          </a:xfrm>
          <a:prstGeom prst="rect">
            <a:avLst/>
          </a:prstGeom>
          <a:solidFill>
            <a:srgbClr val="FFC000">
              <a:alpha val="2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GPIOA_Handler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PROC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EXPORT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GPIOA_Handler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[WEAK]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STMFD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!, {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; do something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MRS     R1, PSP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	STR     R0, [R1]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	LDMFD 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!, {pc}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ENDP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B0DFD1F-7401-0A48-831E-3B6887C70562}"/>
              </a:ext>
            </a:extLst>
          </p:cNvPr>
          <p:cNvSpPr/>
          <p:nvPr/>
        </p:nvSpPr>
        <p:spPr>
          <a:xfrm>
            <a:off x="6288654" y="2036903"/>
            <a:ext cx="2699148" cy="2975548"/>
          </a:xfrm>
          <a:custGeom>
            <a:avLst/>
            <a:gdLst>
              <a:gd name="connsiteX0" fmla="*/ 2151088 w 2699148"/>
              <a:gd name="connsiteY0" fmla="*/ 0 h 2975548"/>
              <a:gd name="connsiteX1" fmla="*/ 2555823 w 2699148"/>
              <a:gd name="connsiteY1" fmla="*/ 1424066 h 2975548"/>
              <a:gd name="connsiteX2" fmla="*/ 0 w 2699148"/>
              <a:gd name="connsiteY2" fmla="*/ 2975548 h 297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9148" h="2975548">
                <a:moveTo>
                  <a:pt x="2151088" y="0"/>
                </a:moveTo>
                <a:cubicBezTo>
                  <a:pt x="2532713" y="464070"/>
                  <a:pt x="2914338" y="928141"/>
                  <a:pt x="2555823" y="1424066"/>
                </a:cubicBezTo>
                <a:cubicBezTo>
                  <a:pt x="2197308" y="1919991"/>
                  <a:pt x="1098654" y="2447769"/>
                  <a:pt x="0" y="2975548"/>
                </a:cubicBezTo>
              </a:path>
            </a:pathLst>
          </a:custGeom>
          <a:noFill/>
          <a:ln w="19050">
            <a:solidFill>
              <a:schemeClr val="accent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5E936A5-3F55-5B48-9CF9-80F27A836C67}"/>
              </a:ext>
            </a:extLst>
          </p:cNvPr>
          <p:cNvSpPr/>
          <p:nvPr/>
        </p:nvSpPr>
        <p:spPr>
          <a:xfrm>
            <a:off x="4721902" y="4542020"/>
            <a:ext cx="1813809" cy="1521501"/>
          </a:xfrm>
          <a:custGeom>
            <a:avLst/>
            <a:gdLst>
              <a:gd name="connsiteX0" fmla="*/ 1813809 w 1813809"/>
              <a:gd name="connsiteY0" fmla="*/ 1521501 h 1521501"/>
              <a:gd name="connsiteX1" fmla="*/ 532150 w 1813809"/>
              <a:gd name="connsiteY1" fmla="*/ 1154242 h 1521501"/>
              <a:gd name="connsiteX2" fmla="*/ 0 w 1813809"/>
              <a:gd name="connsiteY2" fmla="*/ 0 h 152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3809" h="1521501">
                <a:moveTo>
                  <a:pt x="1813809" y="1521501"/>
                </a:moveTo>
                <a:cubicBezTo>
                  <a:pt x="1324130" y="1464663"/>
                  <a:pt x="834451" y="1407825"/>
                  <a:pt x="532150" y="1154242"/>
                </a:cubicBezTo>
                <a:cubicBezTo>
                  <a:pt x="229849" y="900659"/>
                  <a:pt x="114924" y="450329"/>
                  <a:pt x="0" y="0"/>
                </a:cubicBezTo>
              </a:path>
            </a:pathLst>
          </a:custGeom>
          <a:noFill/>
          <a:ln w="19050">
            <a:solidFill>
              <a:schemeClr val="accent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0C5014-9B22-9C44-B35B-10A164EB727A}"/>
              </a:ext>
            </a:extLst>
          </p:cNvPr>
          <p:cNvSpPr txBox="1"/>
          <p:nvPr/>
        </p:nvSpPr>
        <p:spPr>
          <a:xfrm>
            <a:off x="2858537" y="3904969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(1)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E94F84-86E3-DC4F-9D83-98DCEE789C08}"/>
              </a:ext>
            </a:extLst>
          </p:cNvPr>
          <p:cNvSpPr txBox="1"/>
          <p:nvPr/>
        </p:nvSpPr>
        <p:spPr>
          <a:xfrm>
            <a:off x="8686800" y="2972839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(2)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0724F2-F029-F447-AF89-A456C1736D87}"/>
              </a:ext>
            </a:extLst>
          </p:cNvPr>
          <p:cNvSpPr txBox="1"/>
          <p:nvPr/>
        </p:nvSpPr>
        <p:spPr>
          <a:xfrm>
            <a:off x="4901669" y="555203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(4)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181939-7D7B-EB49-9867-BFE506192ADA}"/>
              </a:ext>
            </a:extLst>
          </p:cNvPr>
          <p:cNvSpPr txBox="1"/>
          <p:nvPr/>
        </p:nvSpPr>
        <p:spPr>
          <a:xfrm>
            <a:off x="6283657" y="5534453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290450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 animBg="1"/>
      <p:bldP spid="21" grpId="0" animBg="1"/>
      <p:bldP spid="22" grpId="0"/>
      <p:bldP spid="23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Memory Access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4114800" cy="4449763"/>
          </a:xfrm>
        </p:spPr>
        <p:txBody>
          <a:bodyPr/>
          <a:lstStyle/>
          <a:p>
            <a:r>
              <a:rPr lang="en-US" sz="1400" dirty="0"/>
              <a:t>Programmed I/O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Data read into CPU</a:t>
            </a:r>
          </a:p>
          <a:p>
            <a:pPr marL="457200" lvl="1" indent="0">
              <a:buNone/>
            </a:pPr>
            <a:r>
              <a:rPr lang="en-US" sz="1400" dirty="0"/>
              <a:t>LDR R0, =#0x20000000</a:t>
            </a:r>
          </a:p>
          <a:p>
            <a:pPr marL="457200" lvl="1" indent="0">
              <a:buNone/>
            </a:pPr>
            <a:r>
              <a:rPr lang="en-US" sz="1400" dirty="0"/>
              <a:t>LDR R1, [R0]</a:t>
            </a:r>
          </a:p>
          <a:p>
            <a:pPr lvl="2"/>
            <a:r>
              <a:rPr lang="en-US" sz="1400" dirty="0">
                <a:solidFill>
                  <a:srgbClr val="800000"/>
                </a:solidFill>
              </a:rPr>
              <a:t>Instruction Fetch * 2</a:t>
            </a:r>
          </a:p>
          <a:p>
            <a:pPr lvl="2"/>
            <a:r>
              <a:rPr lang="en-US" sz="1400" dirty="0">
                <a:solidFill>
                  <a:srgbClr val="800000"/>
                </a:solidFill>
              </a:rPr>
              <a:t>Read (0x20000000)</a:t>
            </a:r>
          </a:p>
          <a:p>
            <a:r>
              <a:rPr lang="en-US" sz="1400" dirty="0"/>
              <a:t>Data written from CPU</a:t>
            </a:r>
          </a:p>
          <a:p>
            <a:pPr marL="457200" lvl="1" indent="0">
              <a:buNone/>
            </a:pPr>
            <a:r>
              <a:rPr lang="en-US" sz="1400" dirty="0"/>
              <a:t>LDR R0, =#0x20000004</a:t>
            </a:r>
          </a:p>
          <a:p>
            <a:pPr marL="457200" lvl="1" indent="0">
              <a:buNone/>
            </a:pPr>
            <a:r>
              <a:rPr lang="en-US" sz="1400" dirty="0"/>
              <a:t>STR R1, [R0]</a:t>
            </a:r>
          </a:p>
          <a:p>
            <a:pPr lvl="2"/>
            <a:r>
              <a:rPr lang="en-US" sz="1400" dirty="0">
                <a:solidFill>
                  <a:srgbClr val="800000"/>
                </a:solidFill>
              </a:rPr>
              <a:t>Instruction Fetch * 2</a:t>
            </a:r>
          </a:p>
          <a:p>
            <a:pPr lvl="2"/>
            <a:r>
              <a:rPr lang="en-US" sz="1400" dirty="0">
                <a:solidFill>
                  <a:srgbClr val="800000"/>
                </a:solidFill>
              </a:rPr>
              <a:t>Write (0x20000004)</a:t>
            </a:r>
          </a:p>
          <a:p>
            <a:r>
              <a:rPr lang="en-US" sz="1400" dirty="0">
                <a:solidFill>
                  <a:srgbClr val="800000"/>
                </a:solidFill>
              </a:rPr>
              <a:t>6</a:t>
            </a:r>
            <a:r>
              <a:rPr lang="en-US" sz="1400" dirty="0"/>
              <a:t> memory accesses</a:t>
            </a:r>
          </a:p>
          <a:p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8" name="Picture 7" descr="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3600"/>
            <a:ext cx="4977384" cy="947928"/>
          </a:xfrm>
          <a:prstGeom prst="rect">
            <a:avLst/>
          </a:prstGeom>
        </p:spPr>
      </p:pic>
      <p:pic>
        <p:nvPicPr>
          <p:cNvPr id="7" name="Picture 6" descr="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33" y="1905000"/>
            <a:ext cx="4728000" cy="342900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4563935" y="2424666"/>
            <a:ext cx="1759017" cy="767471"/>
          </a:xfrm>
          <a:custGeom>
            <a:avLst/>
            <a:gdLst>
              <a:gd name="connsiteX0" fmla="*/ 1759017 w 1759017"/>
              <a:gd name="connsiteY0" fmla="*/ 590884 h 767471"/>
              <a:gd name="connsiteX1" fmla="*/ 1759017 w 1759017"/>
              <a:gd name="connsiteY1" fmla="*/ 6791 h 767471"/>
              <a:gd name="connsiteX2" fmla="*/ 6792 w 1759017"/>
              <a:gd name="connsiteY2" fmla="*/ 0 h 767471"/>
              <a:gd name="connsiteX3" fmla="*/ 0 w 1759017"/>
              <a:gd name="connsiteY3" fmla="*/ 767471 h 76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9017" h="767471">
                <a:moveTo>
                  <a:pt x="1759017" y="590884"/>
                </a:moveTo>
                <a:lnTo>
                  <a:pt x="1759017" y="6791"/>
                </a:lnTo>
                <a:lnTo>
                  <a:pt x="6792" y="0"/>
                </a:lnTo>
                <a:lnTo>
                  <a:pt x="0" y="767471"/>
                </a:lnTo>
              </a:path>
            </a:pathLst>
          </a:custGeom>
          <a:ln>
            <a:solidFill>
              <a:srgbClr val="80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631851" y="2512959"/>
            <a:ext cx="3463700" cy="1643610"/>
          </a:xfrm>
          <a:custGeom>
            <a:avLst/>
            <a:gdLst>
              <a:gd name="connsiteX0" fmla="*/ 0 w 3463700"/>
              <a:gd name="connsiteY0" fmla="*/ 685969 h 1643610"/>
              <a:gd name="connsiteX1" fmla="*/ 27166 w 3463700"/>
              <a:gd name="connsiteY1" fmla="*/ 0 h 1643610"/>
              <a:gd name="connsiteX2" fmla="*/ 3436534 w 3463700"/>
              <a:gd name="connsiteY2" fmla="*/ 13583 h 1643610"/>
              <a:gd name="connsiteX3" fmla="*/ 3463700 w 3463700"/>
              <a:gd name="connsiteY3" fmla="*/ 1643610 h 164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3700" h="1643610">
                <a:moveTo>
                  <a:pt x="0" y="685969"/>
                </a:moveTo>
                <a:lnTo>
                  <a:pt x="27166" y="0"/>
                </a:lnTo>
                <a:lnTo>
                  <a:pt x="3436534" y="13583"/>
                </a:lnTo>
                <a:lnTo>
                  <a:pt x="3463700" y="1643610"/>
                </a:lnTo>
              </a:path>
            </a:pathLst>
          </a:custGeom>
          <a:ln>
            <a:solidFill>
              <a:srgbClr val="80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8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Direct Memory Access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191000" cy="5257800"/>
          </a:xfrm>
        </p:spPr>
        <p:txBody>
          <a:bodyPr/>
          <a:lstStyle/>
          <a:p>
            <a:r>
              <a:rPr lang="en-US" sz="1400" dirty="0"/>
              <a:t>DMA takes care of memory to device or device to memory data transfers.</a:t>
            </a:r>
          </a:p>
          <a:p>
            <a:r>
              <a:rPr lang="en-US" sz="1400" dirty="0"/>
              <a:t>68K chip family has 68450 DMA Controller (DMAC).</a:t>
            </a:r>
          </a:p>
          <a:p>
            <a:pPr lvl="1"/>
            <a:r>
              <a:rPr lang="en-US" sz="1400" dirty="0"/>
              <a:t>Two transfer modes:</a:t>
            </a:r>
          </a:p>
          <a:p>
            <a:pPr lvl="1"/>
            <a:r>
              <a:rPr lang="en-US" sz="1400" dirty="0"/>
              <a:t>1: </a:t>
            </a:r>
            <a:r>
              <a:rPr lang="en-US" sz="1400" dirty="0">
                <a:solidFill>
                  <a:srgbClr val="0000FF"/>
                </a:solidFill>
              </a:rPr>
              <a:t>Dual address transfers</a:t>
            </a:r>
          </a:p>
          <a:p>
            <a:pPr lvl="2"/>
            <a:r>
              <a:rPr lang="en-US" sz="1400" dirty="0"/>
              <a:t>Read: Read data from memory or device to DMAC internal holding register.</a:t>
            </a:r>
          </a:p>
          <a:p>
            <a:pPr lvl="2"/>
            <a:r>
              <a:rPr lang="en-US" sz="1400" dirty="0"/>
              <a:t>Write: Write data from DMAC internal holding register to memory or device</a:t>
            </a:r>
          </a:p>
          <a:p>
            <a:pPr lvl="1"/>
            <a:r>
              <a:rPr lang="en-US" sz="1400" dirty="0"/>
              <a:t>2: </a:t>
            </a:r>
            <a:r>
              <a:rPr lang="en-US" sz="1400" dirty="0">
                <a:solidFill>
                  <a:srgbClr val="800000"/>
                </a:solidFill>
              </a:rPr>
              <a:t>Single address transfers</a:t>
            </a:r>
          </a:p>
          <a:p>
            <a:pPr lvl="2"/>
            <a:r>
              <a:rPr lang="en-US" sz="1400" dirty="0"/>
              <a:t>Read: Transfer data from memory to device</a:t>
            </a:r>
          </a:p>
          <a:p>
            <a:pPr lvl="2"/>
            <a:r>
              <a:rPr lang="en-US" sz="1400" dirty="0"/>
              <a:t>Write: Transfer data from device to memory</a:t>
            </a:r>
          </a:p>
          <a:p>
            <a:r>
              <a:rPr lang="en-US" sz="1400" dirty="0"/>
              <a:t>Now we got two bus masters:</a:t>
            </a:r>
          </a:p>
          <a:p>
            <a:pPr lvl="1"/>
            <a:r>
              <a:rPr lang="en-US" sz="1400" dirty="0"/>
              <a:t>CPU</a:t>
            </a:r>
          </a:p>
          <a:p>
            <a:pPr lvl="1"/>
            <a:r>
              <a:rPr lang="en-US" sz="1400" dirty="0"/>
              <a:t>DMAC</a:t>
            </a:r>
          </a:p>
          <a:p>
            <a:pPr lvl="1"/>
            <a:endParaRPr lang="en-US" sz="1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7" name="Picture 6" descr="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00" y="1295400"/>
            <a:ext cx="4347600" cy="3623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77000" y="4953000"/>
            <a:ext cx="1262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Clements: p371</a:t>
            </a:r>
          </a:p>
        </p:txBody>
      </p:sp>
      <p:sp>
        <p:nvSpPr>
          <p:cNvPr id="9" name="Freeform 8"/>
          <p:cNvSpPr/>
          <p:nvPr/>
        </p:nvSpPr>
        <p:spPr>
          <a:xfrm>
            <a:off x="5929041" y="2003745"/>
            <a:ext cx="2574005" cy="1745487"/>
          </a:xfrm>
          <a:custGeom>
            <a:avLst/>
            <a:gdLst>
              <a:gd name="connsiteX0" fmla="*/ 2574005 w 2574005"/>
              <a:gd name="connsiteY0" fmla="*/ 1514567 h 1745487"/>
              <a:gd name="connsiteX1" fmla="*/ 2574005 w 2574005"/>
              <a:gd name="connsiteY1" fmla="*/ 1514567 h 1745487"/>
              <a:gd name="connsiteX2" fmla="*/ 2567213 w 2574005"/>
              <a:gd name="connsiteY2" fmla="*/ 13583 h 1745487"/>
              <a:gd name="connsiteX3" fmla="*/ 1541686 w 2574005"/>
              <a:gd name="connsiteY3" fmla="*/ 6792 h 1745487"/>
              <a:gd name="connsiteX4" fmla="*/ 1555269 w 2574005"/>
              <a:gd name="connsiteY4" fmla="*/ 1745487 h 1745487"/>
              <a:gd name="connsiteX5" fmla="*/ 1419438 w 2574005"/>
              <a:gd name="connsiteY5" fmla="*/ 1745487 h 1745487"/>
              <a:gd name="connsiteX6" fmla="*/ 1433021 w 2574005"/>
              <a:gd name="connsiteY6" fmla="*/ 0 h 1745487"/>
              <a:gd name="connsiteX7" fmla="*/ 0 w 2574005"/>
              <a:gd name="connsiteY7" fmla="*/ 13583 h 1745487"/>
              <a:gd name="connsiteX8" fmla="*/ 20374 w 2574005"/>
              <a:gd name="connsiteY8" fmla="*/ 1514567 h 174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4005" h="1745487">
                <a:moveTo>
                  <a:pt x="2574005" y="1514567"/>
                </a:moveTo>
                <a:lnTo>
                  <a:pt x="2574005" y="1514567"/>
                </a:lnTo>
                <a:lnTo>
                  <a:pt x="2567213" y="13583"/>
                </a:lnTo>
                <a:lnTo>
                  <a:pt x="1541686" y="6792"/>
                </a:lnTo>
                <a:lnTo>
                  <a:pt x="1555269" y="1745487"/>
                </a:lnTo>
                <a:lnTo>
                  <a:pt x="1419438" y="1745487"/>
                </a:lnTo>
                <a:lnTo>
                  <a:pt x="1433021" y="0"/>
                </a:lnTo>
                <a:lnTo>
                  <a:pt x="0" y="13583"/>
                </a:lnTo>
                <a:lnTo>
                  <a:pt x="20374" y="1514567"/>
                </a:lnTo>
              </a:path>
            </a:pathLst>
          </a:custGeom>
          <a:ln>
            <a:solidFill>
              <a:schemeClr val="tx2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806792" y="1922244"/>
            <a:ext cx="2777752" cy="1602860"/>
          </a:xfrm>
          <a:custGeom>
            <a:avLst/>
            <a:gdLst>
              <a:gd name="connsiteX0" fmla="*/ 2777752 w 2777752"/>
              <a:gd name="connsiteY0" fmla="*/ 1575693 h 1602860"/>
              <a:gd name="connsiteX1" fmla="*/ 2764169 w 2777752"/>
              <a:gd name="connsiteY1" fmla="*/ 0 h 1602860"/>
              <a:gd name="connsiteX2" fmla="*/ 0 w 2777752"/>
              <a:gd name="connsiteY2" fmla="*/ 27167 h 1602860"/>
              <a:gd name="connsiteX3" fmla="*/ 13583 w 2777752"/>
              <a:gd name="connsiteY3" fmla="*/ 1602860 h 160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7752" h="1602860">
                <a:moveTo>
                  <a:pt x="2777752" y="1575693"/>
                </a:moveTo>
                <a:lnTo>
                  <a:pt x="2764169" y="0"/>
                </a:lnTo>
                <a:lnTo>
                  <a:pt x="0" y="27167"/>
                </a:lnTo>
                <a:lnTo>
                  <a:pt x="13583" y="1602860"/>
                </a:lnTo>
              </a:path>
            </a:pathLst>
          </a:custGeom>
          <a:ln>
            <a:solidFill>
              <a:srgbClr val="800000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05000" y="5526511"/>
            <a:ext cx="3228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Wingdings"/>
              </a:rPr>
              <a:t> </a:t>
            </a:r>
            <a:r>
              <a:rPr lang="en-US" sz="1400" dirty="0"/>
              <a:t>That’s why we need bus arbitration.</a:t>
            </a:r>
          </a:p>
        </p:txBody>
      </p:sp>
    </p:spTree>
    <p:extLst>
      <p:ext uri="{BB962C8B-B14F-4D97-AF65-F5344CB8AC3E}">
        <p14:creationId xmlns:p14="http://schemas.microsoft.com/office/powerpoint/2010/main" val="50407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838200"/>
          </a:xfrm>
        </p:spPr>
        <p:txBody>
          <a:bodyPr/>
          <a:lstStyle/>
          <a:p>
            <a:r>
              <a:rPr lang="en-US" dirty="0"/>
              <a:t>Direct Memory Access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419600" cy="762000"/>
          </a:xfrm>
        </p:spPr>
        <p:txBody>
          <a:bodyPr/>
          <a:lstStyle/>
          <a:p>
            <a:r>
              <a:rPr lang="en-US" sz="2000" dirty="0"/>
              <a:t>What can CPU perform other activities?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7" name="Picture 6" descr="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071221"/>
            <a:ext cx="3581400" cy="54067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5200" y="6172200"/>
            <a:ext cx="87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Null: p423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95600" y="1600200"/>
            <a:ext cx="2514600" cy="1981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609600" y="1143000"/>
            <a:ext cx="4876800" cy="1524000"/>
            <a:chOff x="609600" y="1143000"/>
            <a:chExt cx="4876800" cy="1524000"/>
          </a:xfrm>
        </p:grpSpPr>
        <p:sp>
          <p:nvSpPr>
            <p:cNvPr id="11" name="Rounded Rectangle 10"/>
            <p:cNvSpPr/>
            <p:nvPr/>
          </p:nvSpPr>
          <p:spPr>
            <a:xfrm>
              <a:off x="609600" y="1828800"/>
              <a:ext cx="3048000" cy="838200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5800" y="2057400"/>
              <a:ext cx="14248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</a:rPr>
                <a:t>User program A</a:t>
              </a:r>
            </a:p>
            <a:p>
              <a:r>
                <a:rPr lang="en-US" sz="1200" dirty="0"/>
                <a:t>write(</a:t>
              </a:r>
              <a:r>
                <a:rPr lang="en-US" sz="1200" dirty="0" err="1"/>
                <a:t>fd</a:t>
              </a:r>
              <a:r>
                <a:rPr lang="en-US" sz="1200" dirty="0"/>
                <a:t>, </a:t>
              </a:r>
              <a:r>
                <a:rPr lang="en-US" sz="1200" dirty="0" err="1"/>
                <a:t>buf</a:t>
              </a:r>
              <a:r>
                <a:rPr lang="en-US" sz="1200" dirty="0"/>
                <a:t>, 512);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3657600" y="1371600"/>
              <a:ext cx="1828800" cy="129540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3581400" y="1143000"/>
              <a:ext cx="1905000" cy="68580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609600" y="2667000"/>
            <a:ext cx="4876800" cy="646331"/>
            <a:chOff x="609600" y="2667000"/>
            <a:chExt cx="4876800" cy="646331"/>
          </a:xfrm>
        </p:grpSpPr>
        <p:sp>
          <p:nvSpPr>
            <p:cNvPr id="12" name="Rounded Rectangle 11"/>
            <p:cNvSpPr/>
            <p:nvPr/>
          </p:nvSpPr>
          <p:spPr>
            <a:xfrm>
              <a:off x="609600" y="2667000"/>
              <a:ext cx="3048000" cy="609600"/>
            </a:xfrm>
            <a:prstGeom prst="roundRect">
              <a:avLst/>
            </a:prstGeom>
            <a:solidFill>
              <a:srgbClr val="800000">
                <a:alpha val="20000"/>
              </a:srgbClr>
            </a:solidFill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5800" y="2667000"/>
              <a:ext cx="26829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800000"/>
                  </a:solidFill>
                </a:rPr>
                <a:t>Request I/O transfer</a:t>
              </a:r>
            </a:p>
            <a:p>
              <a:r>
                <a:rPr lang="en-US" sz="1200" dirty="0">
                  <a:solidFill>
                    <a:srgbClr val="800000"/>
                  </a:solidFill>
                </a:rPr>
                <a:t>Resume CPU registers from User stack B</a:t>
              </a:r>
            </a:p>
            <a:p>
              <a:r>
                <a:rPr lang="en-US" sz="1200" dirty="0">
                  <a:solidFill>
                    <a:srgbClr val="800000"/>
                  </a:solidFill>
                </a:rPr>
                <a:t>RTE in MC68K, MOV PC, LR in ARM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 flipV="1">
              <a:off x="3657600" y="2743200"/>
              <a:ext cx="1828800" cy="53340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09600" y="3276600"/>
            <a:ext cx="4876800" cy="2514600"/>
            <a:chOff x="609600" y="3276600"/>
            <a:chExt cx="4876800" cy="2514600"/>
          </a:xfrm>
        </p:grpSpPr>
        <p:sp>
          <p:nvSpPr>
            <p:cNvPr id="13" name="Rounded Rectangle 12"/>
            <p:cNvSpPr/>
            <p:nvPr/>
          </p:nvSpPr>
          <p:spPr>
            <a:xfrm>
              <a:off x="609600" y="3276600"/>
              <a:ext cx="3048000" cy="1600200"/>
            </a:xfrm>
            <a:prstGeom prst="roundRect">
              <a:avLst/>
            </a:prstGeom>
            <a:solidFill>
              <a:srgbClr val="008000">
                <a:alpha val="2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5800" y="3810000"/>
              <a:ext cx="18271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8000"/>
                  </a:solidFill>
                </a:rPr>
                <a:t>User program B</a:t>
              </a:r>
            </a:p>
            <a:p>
              <a:r>
                <a:rPr lang="en-US" sz="1200" dirty="0"/>
                <a:t>Do another computation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3657600" y="4800600"/>
              <a:ext cx="1828800" cy="99060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609600" y="4876800"/>
            <a:ext cx="4876800" cy="1371600"/>
            <a:chOff x="609600" y="4876800"/>
            <a:chExt cx="4876800" cy="1371600"/>
          </a:xfrm>
        </p:grpSpPr>
        <p:sp>
          <p:nvSpPr>
            <p:cNvPr id="15" name="Rounded Rectangle 14"/>
            <p:cNvSpPr/>
            <p:nvPr/>
          </p:nvSpPr>
          <p:spPr>
            <a:xfrm>
              <a:off x="609600" y="4876800"/>
              <a:ext cx="3048000" cy="609600"/>
            </a:xfrm>
            <a:prstGeom prst="roundRect">
              <a:avLst/>
            </a:prstGeom>
            <a:solidFill>
              <a:srgbClr val="800000">
                <a:alpha val="20000"/>
              </a:srgbClr>
            </a:solidFill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85800" y="4876800"/>
              <a:ext cx="268932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800000"/>
                  </a:solidFill>
                </a:rPr>
                <a:t>Interrupt handling</a:t>
              </a:r>
            </a:p>
            <a:p>
              <a:r>
                <a:rPr lang="en-US" sz="1200" dirty="0">
                  <a:solidFill>
                    <a:srgbClr val="800000"/>
                  </a:solidFill>
                </a:rPr>
                <a:t>Resume CPU registers from User stack A</a:t>
              </a:r>
            </a:p>
            <a:p>
              <a:r>
                <a:rPr lang="en-US" sz="1200" dirty="0">
                  <a:solidFill>
                    <a:srgbClr val="800000"/>
                  </a:solidFill>
                </a:rPr>
                <a:t>RTE in MC68K, MOV PC, LR in ARM</a:t>
              </a:r>
            </a:p>
            <a:p>
              <a:endParaRPr lang="en-US" sz="1200" dirty="0">
                <a:solidFill>
                  <a:srgbClr val="800000"/>
                </a:solidFill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3657600" y="5486400"/>
              <a:ext cx="1828800" cy="76200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609600" y="5486400"/>
            <a:ext cx="4876800" cy="990600"/>
            <a:chOff x="609600" y="5486400"/>
            <a:chExt cx="4876800" cy="990600"/>
          </a:xfrm>
        </p:grpSpPr>
        <p:sp>
          <p:nvSpPr>
            <p:cNvPr id="14" name="Rounded Rectangle 13"/>
            <p:cNvSpPr/>
            <p:nvPr/>
          </p:nvSpPr>
          <p:spPr>
            <a:xfrm>
              <a:off x="609600" y="5486400"/>
              <a:ext cx="3048000" cy="838200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5800" y="5715000"/>
              <a:ext cx="2205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</a:rPr>
                <a:t>User program A</a:t>
              </a:r>
            </a:p>
            <a:p>
              <a:r>
                <a:rPr lang="en-US" sz="1200" dirty="0"/>
                <a:t>Do something right after write( )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3581400" y="6324600"/>
              <a:ext cx="1905000" cy="15240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79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>
            <a:off x="6477000" y="4953000"/>
            <a:ext cx="0" cy="3810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DMA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4114800" cy="4449763"/>
          </a:xfrm>
        </p:spPr>
        <p:txBody>
          <a:bodyPr/>
          <a:lstStyle/>
          <a:p>
            <a:r>
              <a:rPr lang="en-US" sz="1400" dirty="0"/>
              <a:t>Overrun errors</a:t>
            </a:r>
          </a:p>
          <a:p>
            <a:pPr lvl="1"/>
            <a:r>
              <a:rPr lang="en-US" sz="1400" dirty="0"/>
              <a:t>While DMAC uses the memory bus in cycle steals or burst transfers, either CPU or DMAC may miss time-critical data</a:t>
            </a:r>
          </a:p>
          <a:p>
            <a:pPr lvl="1"/>
            <a:r>
              <a:rPr lang="en-US" sz="1400" dirty="0"/>
              <a:t>Solution: round robin arbitration</a:t>
            </a:r>
          </a:p>
          <a:p>
            <a:r>
              <a:rPr lang="en-US" sz="1400" dirty="0"/>
              <a:t>Cache coherency problem</a:t>
            </a:r>
          </a:p>
          <a:p>
            <a:pPr lvl="1"/>
            <a:r>
              <a:rPr lang="en-US" sz="1400" dirty="0"/>
              <a:t>While CPU maintain a copy of data in its cache memory, DMAC may overwrite its original on DRAM.</a:t>
            </a:r>
          </a:p>
          <a:p>
            <a:pPr lvl="1"/>
            <a:r>
              <a:rPr lang="en-US" sz="1400" dirty="0"/>
              <a:t>Solution: cache flush.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7" name="Rectangle 6"/>
          <p:cNvSpPr/>
          <p:nvPr/>
        </p:nvSpPr>
        <p:spPr>
          <a:xfrm>
            <a:off x="6858000" y="3810000"/>
            <a:ext cx="914400" cy="838200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34000" y="3810000"/>
            <a:ext cx="914400" cy="838200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334000" y="4953000"/>
            <a:ext cx="2438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019800" y="5334000"/>
            <a:ext cx="990600" cy="838200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38800" y="4267200"/>
            <a:ext cx="533400" cy="304800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19800" y="5334000"/>
            <a:ext cx="52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$123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38800" y="4267200"/>
            <a:ext cx="52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$123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15000" y="3962400"/>
            <a:ext cx="629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Cache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34000" y="3810000"/>
            <a:ext cx="509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CPU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58000" y="3810000"/>
            <a:ext cx="6377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DMAC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8400" y="5867400"/>
            <a:ext cx="6377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15200" y="4648200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5791200" y="4648200"/>
            <a:ext cx="0" cy="3048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315200" y="4648200"/>
            <a:ext cx="0" cy="3048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324600" y="4267200"/>
            <a:ext cx="762000" cy="12192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00800" y="4648200"/>
            <a:ext cx="586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$ABC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562600" y="4038600"/>
            <a:ext cx="187304" cy="2286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Hexagon 29"/>
          <p:cNvSpPr/>
          <p:nvPr/>
        </p:nvSpPr>
        <p:spPr>
          <a:xfrm>
            <a:off x="5029200" y="2057400"/>
            <a:ext cx="685800" cy="3048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CPU</a:t>
            </a:r>
          </a:p>
        </p:txBody>
      </p:sp>
      <p:sp>
        <p:nvSpPr>
          <p:cNvPr id="31" name="Hexagon 30"/>
          <p:cNvSpPr/>
          <p:nvPr/>
        </p:nvSpPr>
        <p:spPr>
          <a:xfrm>
            <a:off x="5715000" y="2057400"/>
            <a:ext cx="685800" cy="304800"/>
          </a:xfrm>
          <a:prstGeom prst="hexagon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DMA</a:t>
            </a:r>
          </a:p>
        </p:txBody>
      </p:sp>
      <p:sp>
        <p:nvSpPr>
          <p:cNvPr id="32" name="Hexagon 31"/>
          <p:cNvSpPr/>
          <p:nvPr/>
        </p:nvSpPr>
        <p:spPr>
          <a:xfrm>
            <a:off x="6400800" y="2057400"/>
            <a:ext cx="685800" cy="304800"/>
          </a:xfrm>
          <a:prstGeom prst="hexagon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DMA</a:t>
            </a:r>
          </a:p>
        </p:txBody>
      </p:sp>
      <p:sp>
        <p:nvSpPr>
          <p:cNvPr id="33" name="Hexagon 32"/>
          <p:cNvSpPr/>
          <p:nvPr/>
        </p:nvSpPr>
        <p:spPr>
          <a:xfrm>
            <a:off x="7086600" y="2057400"/>
            <a:ext cx="685800" cy="304800"/>
          </a:xfrm>
          <a:prstGeom prst="hexagon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DMA</a:t>
            </a:r>
          </a:p>
        </p:txBody>
      </p:sp>
      <p:sp>
        <p:nvSpPr>
          <p:cNvPr id="34" name="Hexagon 33"/>
          <p:cNvSpPr/>
          <p:nvPr/>
        </p:nvSpPr>
        <p:spPr>
          <a:xfrm>
            <a:off x="7772400" y="2057400"/>
            <a:ext cx="685800" cy="3048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CPU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5410200" y="23622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781800" y="23622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8153400" y="23622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267200" y="2667000"/>
            <a:ext cx="4106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Time critical data 10                                   20                                   30</a:t>
            </a:r>
          </a:p>
          <a:p>
            <a:r>
              <a:rPr lang="en-US" sz="1000" dirty="0"/>
              <a:t>CPU can’t miss 20.</a:t>
            </a:r>
          </a:p>
        </p:txBody>
      </p:sp>
    </p:spTree>
    <p:extLst>
      <p:ext uri="{BB962C8B-B14F-4D97-AF65-F5344CB8AC3E}">
        <p14:creationId xmlns:p14="http://schemas.microsoft.com/office/powerpoint/2010/main" val="2363329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Bus arbitration</a:t>
            </a:r>
          </a:p>
          <a:p>
            <a:pPr lvl="1"/>
            <a:r>
              <a:rPr lang="en-US" sz="2000" dirty="0"/>
              <a:t>Review the role of ~AS and ~CE/OE in memory access as well as the role of ~BR and ~BG.</a:t>
            </a:r>
          </a:p>
          <a:p>
            <a:r>
              <a:rPr lang="en-US" sz="2000" dirty="0"/>
              <a:t>Memory mapped and port mapped I/O</a:t>
            </a:r>
          </a:p>
          <a:p>
            <a:pPr lvl="1"/>
            <a:r>
              <a:rPr lang="en-US" sz="2000" dirty="0"/>
              <a:t>Review the advantages of port mapped I/O</a:t>
            </a:r>
          </a:p>
          <a:p>
            <a:r>
              <a:rPr lang="en-US" sz="2000" dirty="0"/>
              <a:t>DMA</a:t>
            </a:r>
          </a:p>
          <a:p>
            <a:pPr lvl="1"/>
            <a:r>
              <a:rPr lang="en-US" sz="2000" dirty="0"/>
              <a:t>Review the two advantages brought by DMA.</a:t>
            </a:r>
          </a:p>
          <a:p>
            <a:pPr lvl="2"/>
            <a:r>
              <a:rPr lang="en-US" sz="2000" dirty="0"/>
              <a:t>BTW, we need CPU cache to run CPU in parallel with DMA. Why?</a:t>
            </a:r>
          </a:p>
          <a:p>
            <a:pPr lvl="1"/>
            <a:r>
              <a:rPr lang="en-US" sz="2000" dirty="0"/>
              <a:t>Review the two disadvantages when DMA behaves as a bus master.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9B: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04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Bus Organization</a:t>
            </a:r>
          </a:p>
          <a:p>
            <a:pPr lvl="1"/>
            <a:r>
              <a:rPr lang="en-US" sz="2000" dirty="0"/>
              <a:t>Bus arbitration and tri states</a:t>
            </a:r>
          </a:p>
          <a:p>
            <a:r>
              <a:rPr lang="en-US" sz="2000" dirty="0"/>
              <a:t>Memory-Mapped versus Port-Mapped I/O</a:t>
            </a:r>
          </a:p>
          <a:p>
            <a:pPr lvl="1"/>
            <a:r>
              <a:rPr lang="en-US" sz="2000" dirty="0"/>
              <a:t>Intel and ARM examples</a:t>
            </a:r>
          </a:p>
          <a:p>
            <a:r>
              <a:rPr lang="en-US" sz="2000" dirty="0"/>
              <a:t>Interrupt Handling</a:t>
            </a:r>
          </a:p>
          <a:p>
            <a:pPr lvl="1"/>
            <a:r>
              <a:rPr lang="en-US" sz="2000" dirty="0"/>
              <a:t>Assembly programs to handle interrupts</a:t>
            </a:r>
          </a:p>
          <a:p>
            <a:r>
              <a:rPr lang="en-US" sz="2000" dirty="0"/>
              <a:t>Direct Memory Access</a:t>
            </a:r>
          </a:p>
          <a:p>
            <a:pPr lvl="1"/>
            <a:r>
              <a:rPr lang="en-US" sz="2000" dirty="0"/>
              <a:t>Pros and cons of direct memory access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/>
              <a:t>Lecture 9B: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C16C61-14C4-4AE7-93C7-F4B6C59C883F}" type="slidenum">
              <a:rPr lang="ko-KR" altLang="en-US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4994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457200"/>
            <a:ext cx="8229600" cy="838200"/>
          </a:xfrm>
        </p:spPr>
        <p:txBody>
          <a:bodyPr/>
          <a:lstStyle/>
          <a:p>
            <a:r>
              <a:rPr lang="en-US" dirty="0"/>
              <a:t>Bus Organization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2</a:t>
            </a:fld>
            <a:endParaRPr lang="en-US" altLang="ko-KR"/>
          </a:p>
        </p:txBody>
      </p:sp>
      <p:graphicFrame>
        <p:nvGraphicFramePr>
          <p:cNvPr id="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989641"/>
              </p:ext>
            </p:extLst>
          </p:nvPr>
        </p:nvGraphicFramePr>
        <p:xfrm>
          <a:off x="1714500" y="1219200"/>
          <a:ext cx="6913563" cy="51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Slide" r:id="rId3" imgW="4572000" imgH="3429000" progId="PowerPoint.Slide.8">
                  <p:embed/>
                </p:oleObj>
              </mc:Choice>
              <mc:Fallback>
                <p:oleObj name="Slide" r:id="rId3" imgW="4572000" imgH="3429000" progId="PowerPoint.Slid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1219200"/>
                        <a:ext cx="6913563" cy="518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028"/>
          <p:cNvSpPr txBox="1">
            <a:spLocks noChangeArrowheads="1"/>
          </p:cNvSpPr>
          <p:nvPr/>
        </p:nvSpPr>
        <p:spPr bwMode="auto">
          <a:xfrm>
            <a:off x="593725" y="2928938"/>
            <a:ext cx="1871663" cy="457200"/>
          </a:xfrm>
          <a:prstGeom prst="rect">
            <a:avLst/>
          </a:prstGeom>
          <a:solidFill>
            <a:srgbClr val="DDDDDD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b="1">
                <a:latin typeface="Arial" charset="0"/>
              </a:rPr>
              <a:t>How do we manage the</a:t>
            </a:r>
          </a:p>
          <a:p>
            <a:pPr eaLnBrk="1" hangingPunct="1"/>
            <a:r>
              <a:rPr lang="en-US" b="1">
                <a:latin typeface="Arial" charset="0"/>
              </a:rPr>
              <a:t>flow of information?</a:t>
            </a:r>
          </a:p>
        </p:txBody>
      </p:sp>
    </p:spTree>
    <p:extLst>
      <p:ext uri="{BB962C8B-B14F-4D97-AF65-F5344CB8AC3E}">
        <p14:creationId xmlns:p14="http://schemas.microsoft.com/office/powerpoint/2010/main" val="2923478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Collision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3</a:t>
            </a:fld>
            <a:endParaRPr lang="en-US" altLang="ko-KR"/>
          </a:p>
        </p:txBody>
      </p:sp>
      <p:sp>
        <p:nvSpPr>
          <p:cNvPr id="8" name="Line 37"/>
          <p:cNvSpPr>
            <a:spLocks noChangeShapeType="1"/>
          </p:cNvSpPr>
          <p:nvPr/>
        </p:nvSpPr>
        <p:spPr bwMode="auto">
          <a:xfrm>
            <a:off x="3611562" y="4800600"/>
            <a:ext cx="854075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61950" y="2001837"/>
            <a:ext cx="8218487" cy="259715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/>
              <a:t>Busses were invented in order to simplify the organization and flow of data within computer systems</a:t>
            </a:r>
          </a:p>
          <a:p>
            <a:pPr lvl="1"/>
            <a:r>
              <a:rPr lang="en-US" sz="1800"/>
              <a:t>Busses allow many devices to connect to the same data path</a:t>
            </a:r>
          </a:p>
          <a:p>
            <a:pPr lvl="2"/>
            <a:r>
              <a:rPr lang="en-US" sz="1800"/>
              <a:t>Allow for efficient exchange of data between devices</a:t>
            </a:r>
          </a:p>
          <a:p>
            <a:r>
              <a:rPr lang="en-US" sz="1800">
                <a:solidFill>
                  <a:srgbClr val="FF0000"/>
                </a:solidFill>
              </a:rPr>
              <a:t>Question</a:t>
            </a:r>
            <a:r>
              <a:rPr lang="en-US" sz="1800"/>
              <a:t>: How do I connect outputs together and not get a short circuit?</a:t>
            </a:r>
          </a:p>
          <a:p>
            <a:pPr>
              <a:buFontTx/>
              <a:buNone/>
            </a:pPr>
            <a:r>
              <a:rPr lang="en-US" sz="1800"/>
              <a:t> </a:t>
            </a:r>
            <a:endParaRPr lang="en-US" sz="1800" dirty="0"/>
          </a:p>
        </p:txBody>
      </p:sp>
      <p:sp>
        <p:nvSpPr>
          <p:cNvPr id="10" name="AutoShape 18"/>
          <p:cNvSpPr>
            <a:spLocks noChangeArrowheads="1"/>
          </p:cNvSpPr>
          <p:nvPr/>
        </p:nvSpPr>
        <p:spPr bwMode="auto">
          <a:xfrm>
            <a:off x="2119312" y="4460875"/>
            <a:ext cx="838200" cy="685800"/>
          </a:xfrm>
          <a:prstGeom prst="flowChartDelay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400" b="1"/>
          </a:p>
        </p:txBody>
      </p:sp>
      <p:sp>
        <p:nvSpPr>
          <p:cNvPr id="11" name="Line 19"/>
          <p:cNvSpPr>
            <a:spLocks noChangeShapeType="1"/>
          </p:cNvSpPr>
          <p:nvPr/>
        </p:nvSpPr>
        <p:spPr bwMode="auto">
          <a:xfrm flipH="1">
            <a:off x="1433512" y="4613275"/>
            <a:ext cx="685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20"/>
          <p:cNvSpPr>
            <a:spLocks noChangeShapeType="1"/>
          </p:cNvSpPr>
          <p:nvPr/>
        </p:nvSpPr>
        <p:spPr bwMode="auto">
          <a:xfrm flipH="1">
            <a:off x="1433512" y="4994275"/>
            <a:ext cx="685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21"/>
          <p:cNvSpPr>
            <a:spLocks noChangeShapeType="1"/>
          </p:cNvSpPr>
          <p:nvPr/>
        </p:nvSpPr>
        <p:spPr bwMode="auto">
          <a:xfrm flipH="1">
            <a:off x="2943225" y="4795837"/>
            <a:ext cx="685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22"/>
          <p:cNvSpPr txBox="1">
            <a:spLocks noChangeArrowheads="1"/>
          </p:cNvSpPr>
          <p:nvPr/>
        </p:nvSpPr>
        <p:spPr bwMode="auto">
          <a:xfrm>
            <a:off x="1095375" y="446087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b="1"/>
              <a:t>1</a:t>
            </a:r>
          </a:p>
        </p:txBody>
      </p:sp>
      <p:sp>
        <p:nvSpPr>
          <p:cNvPr id="15" name="Text Box 23"/>
          <p:cNvSpPr txBox="1">
            <a:spLocks noChangeArrowheads="1"/>
          </p:cNvSpPr>
          <p:nvPr/>
        </p:nvSpPr>
        <p:spPr bwMode="auto">
          <a:xfrm>
            <a:off x="2163762" y="4570412"/>
            <a:ext cx="649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b="1"/>
              <a:t>AND</a:t>
            </a:r>
          </a:p>
          <a:p>
            <a:pPr algn="ctr" eaLnBrk="1" hangingPunct="1"/>
            <a:r>
              <a:rPr lang="en-US" b="1"/>
              <a:t>Gate 1</a:t>
            </a:r>
          </a:p>
        </p:txBody>
      </p:sp>
      <p:sp>
        <p:nvSpPr>
          <p:cNvPr id="16" name="Text Box 24"/>
          <p:cNvSpPr txBox="1">
            <a:spLocks noChangeArrowheads="1"/>
          </p:cNvSpPr>
          <p:nvPr/>
        </p:nvSpPr>
        <p:spPr bwMode="auto">
          <a:xfrm>
            <a:off x="1093787" y="4843462"/>
            <a:ext cx="2682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b="1"/>
              <a:t>1</a:t>
            </a:r>
          </a:p>
        </p:txBody>
      </p:sp>
      <p:sp>
        <p:nvSpPr>
          <p:cNvPr id="17" name="Text Box 25"/>
          <p:cNvSpPr txBox="1">
            <a:spLocks noChangeArrowheads="1"/>
          </p:cNvSpPr>
          <p:nvPr/>
        </p:nvSpPr>
        <p:spPr bwMode="auto">
          <a:xfrm>
            <a:off x="2994025" y="4443412"/>
            <a:ext cx="5984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b="1"/>
              <a:t>1 (5V)</a:t>
            </a:r>
          </a:p>
        </p:txBody>
      </p:sp>
      <p:sp>
        <p:nvSpPr>
          <p:cNvPr id="18" name="AutoShape 26"/>
          <p:cNvSpPr>
            <a:spLocks noChangeArrowheads="1"/>
          </p:cNvSpPr>
          <p:nvPr/>
        </p:nvSpPr>
        <p:spPr bwMode="auto">
          <a:xfrm flipH="1">
            <a:off x="5129212" y="4468812"/>
            <a:ext cx="838200" cy="685800"/>
          </a:xfrm>
          <a:prstGeom prst="flowChartDelay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400" b="1"/>
          </a:p>
        </p:txBody>
      </p:sp>
      <p:sp>
        <p:nvSpPr>
          <p:cNvPr id="19" name="Line 27"/>
          <p:cNvSpPr>
            <a:spLocks noChangeShapeType="1"/>
          </p:cNvSpPr>
          <p:nvPr/>
        </p:nvSpPr>
        <p:spPr bwMode="auto">
          <a:xfrm>
            <a:off x="5967412" y="4621212"/>
            <a:ext cx="685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28"/>
          <p:cNvSpPr>
            <a:spLocks noChangeShapeType="1"/>
          </p:cNvSpPr>
          <p:nvPr/>
        </p:nvSpPr>
        <p:spPr bwMode="auto">
          <a:xfrm>
            <a:off x="5967412" y="5002212"/>
            <a:ext cx="685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29"/>
          <p:cNvSpPr>
            <a:spLocks noChangeShapeType="1"/>
          </p:cNvSpPr>
          <p:nvPr/>
        </p:nvSpPr>
        <p:spPr bwMode="auto">
          <a:xfrm>
            <a:off x="4457700" y="4803775"/>
            <a:ext cx="685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Text Box 30"/>
          <p:cNvSpPr txBox="1">
            <a:spLocks noChangeArrowheads="1"/>
          </p:cNvSpPr>
          <p:nvPr/>
        </p:nvSpPr>
        <p:spPr bwMode="auto">
          <a:xfrm flipH="1">
            <a:off x="6724650" y="446881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b="1"/>
              <a:t>1</a:t>
            </a: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 flipH="1">
            <a:off x="5278437" y="4578350"/>
            <a:ext cx="649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b="1"/>
              <a:t>AND</a:t>
            </a:r>
          </a:p>
          <a:p>
            <a:pPr algn="ctr" eaLnBrk="1" hangingPunct="1"/>
            <a:r>
              <a:rPr lang="en-US" b="1"/>
              <a:t>Gate 2</a:t>
            </a:r>
          </a:p>
        </p:txBody>
      </p:sp>
      <p:sp>
        <p:nvSpPr>
          <p:cNvPr id="24" name="Text Box 32"/>
          <p:cNvSpPr txBox="1">
            <a:spLocks noChangeArrowheads="1"/>
          </p:cNvSpPr>
          <p:nvPr/>
        </p:nvSpPr>
        <p:spPr bwMode="auto">
          <a:xfrm flipH="1">
            <a:off x="6726237" y="4851400"/>
            <a:ext cx="2682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b="1"/>
              <a:t>0</a:t>
            </a:r>
          </a:p>
        </p:txBody>
      </p:sp>
      <p:sp>
        <p:nvSpPr>
          <p:cNvPr id="25" name="Text Box 33"/>
          <p:cNvSpPr txBox="1">
            <a:spLocks noChangeArrowheads="1"/>
          </p:cNvSpPr>
          <p:nvPr/>
        </p:nvSpPr>
        <p:spPr bwMode="auto">
          <a:xfrm flipH="1">
            <a:off x="4498975" y="4462462"/>
            <a:ext cx="5984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b="1"/>
              <a:t>0 (0V)</a:t>
            </a:r>
          </a:p>
        </p:txBody>
      </p:sp>
      <p:sp>
        <p:nvSpPr>
          <p:cNvPr id="26" name="Line 35"/>
          <p:cNvSpPr>
            <a:spLocks noChangeShapeType="1"/>
          </p:cNvSpPr>
          <p:nvPr/>
        </p:nvSpPr>
        <p:spPr bwMode="auto">
          <a:xfrm>
            <a:off x="4038600" y="4038600"/>
            <a:ext cx="0" cy="21748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" name="Text Box 36"/>
          <p:cNvSpPr txBox="1">
            <a:spLocks noChangeArrowheads="1"/>
          </p:cNvSpPr>
          <p:nvPr/>
        </p:nvSpPr>
        <p:spPr bwMode="auto">
          <a:xfrm>
            <a:off x="3751262" y="3733800"/>
            <a:ext cx="5603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400" b="1"/>
              <a:t>BUS</a:t>
            </a:r>
          </a:p>
        </p:txBody>
      </p:sp>
      <p:sp>
        <p:nvSpPr>
          <p:cNvPr id="28" name="Text Box 39"/>
          <p:cNvSpPr txBox="1">
            <a:spLocks noChangeArrowheads="1"/>
          </p:cNvSpPr>
          <p:nvPr/>
        </p:nvSpPr>
        <p:spPr bwMode="auto">
          <a:xfrm>
            <a:off x="5073650" y="5718175"/>
            <a:ext cx="3900487" cy="517525"/>
          </a:xfrm>
          <a:prstGeom prst="rect">
            <a:avLst/>
          </a:prstGeom>
          <a:solidFill>
            <a:srgbClr val="DDDDDD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>
                <a:latin typeface="Arial" charset="0"/>
              </a:rPr>
              <a:t>Short circuit ( bus contention)</a:t>
            </a:r>
          </a:p>
          <a:p>
            <a:pPr eaLnBrk="1" hangingPunct="1"/>
            <a:r>
              <a:rPr lang="en-US" sz="1400">
                <a:latin typeface="Arial" charset="0"/>
              </a:rPr>
              <a:t>Actual result will be an indeterminate logic level</a:t>
            </a:r>
          </a:p>
        </p:txBody>
      </p:sp>
      <p:sp>
        <p:nvSpPr>
          <p:cNvPr id="29" name="Line 40"/>
          <p:cNvSpPr>
            <a:spLocks noChangeShapeType="1"/>
          </p:cNvSpPr>
          <p:nvPr/>
        </p:nvSpPr>
        <p:spPr bwMode="auto">
          <a:xfrm flipH="1" flipV="1">
            <a:off x="4130675" y="4881562"/>
            <a:ext cx="974725" cy="8239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69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Arbitration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4</a:t>
            </a:fld>
            <a:endParaRPr lang="en-US" altLang="ko-KR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440113" y="3902075"/>
            <a:ext cx="1046162" cy="10064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 sz="1400" b="1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5156200" y="3911600"/>
            <a:ext cx="1046163" cy="10064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 sz="1400" b="1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1824038" y="4411663"/>
            <a:ext cx="16160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1401763" y="4056063"/>
            <a:ext cx="12842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400" b="1"/>
              <a:t>Input(s) a,b,c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3484563" y="4046538"/>
            <a:ext cx="9302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400" b="1"/>
              <a:t>Logical</a:t>
            </a:r>
          </a:p>
          <a:p>
            <a:pPr algn="ctr" eaLnBrk="1" hangingPunct="1"/>
            <a:r>
              <a:rPr lang="en-US" sz="1400" b="1"/>
              <a:t>Function</a:t>
            </a:r>
          </a:p>
          <a:p>
            <a:pPr algn="ctr" eaLnBrk="1" hangingPunct="1"/>
            <a:r>
              <a:rPr lang="en-US" sz="1400" b="1"/>
              <a:t>1</a:t>
            </a:r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6203950" y="4381500"/>
            <a:ext cx="1778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H="1">
            <a:off x="7972425" y="1922463"/>
            <a:ext cx="12700" cy="31908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Freeform 11"/>
          <p:cNvSpPr>
            <a:spLocks/>
          </p:cNvSpPr>
          <p:nvPr/>
        </p:nvSpPr>
        <p:spPr bwMode="auto">
          <a:xfrm>
            <a:off x="4883150" y="4178300"/>
            <a:ext cx="903288" cy="1333500"/>
          </a:xfrm>
          <a:custGeom>
            <a:avLst/>
            <a:gdLst>
              <a:gd name="T0" fmla="*/ 2147483647 w 576"/>
              <a:gd name="T1" fmla="*/ 0 h 480"/>
              <a:gd name="T2" fmla="*/ 2147483647 w 576"/>
              <a:gd name="T3" fmla="*/ 2147483647 h 480"/>
              <a:gd name="T4" fmla="*/ 0 w 576"/>
              <a:gd name="T5" fmla="*/ 2147483647 h 480"/>
              <a:gd name="T6" fmla="*/ 0 60000 65536"/>
              <a:gd name="T7" fmla="*/ 0 60000 65536"/>
              <a:gd name="T8" fmla="*/ 0 60000 65536"/>
              <a:gd name="T9" fmla="*/ 0 w 576"/>
              <a:gd name="T10" fmla="*/ 0 h 480"/>
              <a:gd name="T11" fmla="*/ 576 w 576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480">
                <a:moveTo>
                  <a:pt x="576" y="0"/>
                </a:moveTo>
                <a:lnTo>
                  <a:pt x="576" y="480"/>
                </a:lnTo>
                <a:lnTo>
                  <a:pt x="0" y="480"/>
                </a:lnTo>
              </a:path>
            </a:pathLst>
          </a:cu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1044575" y="5133975"/>
            <a:ext cx="3602038" cy="730250"/>
          </a:xfrm>
          <a:prstGeom prst="rect">
            <a:avLst/>
          </a:prstGeom>
          <a:solidFill>
            <a:srgbClr val="DDDDDD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 b="1">
                <a:latin typeface="Arial" charset="0"/>
              </a:rPr>
              <a:t>                         </a:t>
            </a:r>
            <a:r>
              <a:rPr lang="en-US" sz="1400" b="1" u="sng">
                <a:latin typeface="Arial" charset="0"/>
              </a:rPr>
              <a:t>Bus control</a:t>
            </a:r>
          </a:p>
          <a:p>
            <a:pPr eaLnBrk="1" hangingPunct="1">
              <a:buFontTx/>
              <a:buChar char="•"/>
            </a:pPr>
            <a:r>
              <a:rPr lang="en-US" sz="1400" b="1">
                <a:latin typeface="Arial" charset="0"/>
              </a:rPr>
              <a:t> Close the switch &gt; output connected</a:t>
            </a:r>
          </a:p>
          <a:p>
            <a:pPr eaLnBrk="1" hangingPunct="1">
              <a:buFontTx/>
              <a:buChar char="•"/>
            </a:pPr>
            <a:r>
              <a:rPr lang="en-US" sz="1400" b="1">
                <a:latin typeface="Arial" charset="0"/>
              </a:rPr>
              <a:t> Open the switch &gt; output disconnected</a:t>
            </a: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5240338" y="3311525"/>
            <a:ext cx="92233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400" b="1"/>
              <a:t>Bus</a:t>
            </a:r>
          </a:p>
          <a:p>
            <a:pPr algn="ctr" eaLnBrk="1" hangingPunct="1"/>
            <a:r>
              <a:rPr lang="en-US" sz="1400" b="1"/>
              <a:t>Interface</a:t>
            </a:r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H="1">
            <a:off x="4491038" y="4387850"/>
            <a:ext cx="685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" name="Text Box 15"/>
          <p:cNvSpPr txBox="1">
            <a:spLocks noChangeArrowheads="1"/>
          </p:cNvSpPr>
          <p:nvPr/>
        </p:nvSpPr>
        <p:spPr bwMode="auto">
          <a:xfrm>
            <a:off x="7704138" y="5164138"/>
            <a:ext cx="5603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400" b="1"/>
              <a:t>BUS</a:t>
            </a:r>
          </a:p>
        </p:txBody>
      </p:sp>
      <p:sp>
        <p:nvSpPr>
          <p:cNvPr id="20" name="Freeform 16"/>
          <p:cNvSpPr>
            <a:spLocks/>
          </p:cNvSpPr>
          <p:nvPr/>
        </p:nvSpPr>
        <p:spPr bwMode="auto">
          <a:xfrm>
            <a:off x="5156200" y="4046538"/>
            <a:ext cx="769938" cy="346075"/>
          </a:xfrm>
          <a:custGeom>
            <a:avLst/>
            <a:gdLst>
              <a:gd name="T0" fmla="*/ 0 w 485"/>
              <a:gd name="T1" fmla="*/ 2147483647 h 218"/>
              <a:gd name="T2" fmla="*/ 2147483647 w 485"/>
              <a:gd name="T3" fmla="*/ 2147483647 h 218"/>
              <a:gd name="T4" fmla="*/ 2147483647 w 485"/>
              <a:gd name="T5" fmla="*/ 0 h 218"/>
              <a:gd name="T6" fmla="*/ 0 60000 65536"/>
              <a:gd name="T7" fmla="*/ 0 60000 65536"/>
              <a:gd name="T8" fmla="*/ 0 60000 65536"/>
              <a:gd name="T9" fmla="*/ 0 w 485"/>
              <a:gd name="T10" fmla="*/ 0 h 218"/>
              <a:gd name="T11" fmla="*/ 485 w 485"/>
              <a:gd name="T12" fmla="*/ 218 h 2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5" h="218">
                <a:moveTo>
                  <a:pt x="0" y="218"/>
                </a:moveTo>
                <a:lnTo>
                  <a:pt x="225" y="218"/>
                </a:lnTo>
                <a:lnTo>
                  <a:pt x="485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 flipH="1">
            <a:off x="5892800" y="4381500"/>
            <a:ext cx="3016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2" name="Oval 18"/>
          <p:cNvSpPr>
            <a:spLocks noChangeArrowheads="1"/>
          </p:cNvSpPr>
          <p:nvPr/>
        </p:nvSpPr>
        <p:spPr bwMode="auto">
          <a:xfrm>
            <a:off x="5859463" y="4024313"/>
            <a:ext cx="88900" cy="889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sz="1400" b="1"/>
          </a:p>
        </p:txBody>
      </p:sp>
      <p:sp>
        <p:nvSpPr>
          <p:cNvPr id="23" name="Oval 19"/>
          <p:cNvSpPr>
            <a:spLocks noChangeArrowheads="1"/>
          </p:cNvSpPr>
          <p:nvPr/>
        </p:nvSpPr>
        <p:spPr bwMode="auto">
          <a:xfrm>
            <a:off x="5876925" y="4322763"/>
            <a:ext cx="88900" cy="889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sz="1400" b="1"/>
          </a:p>
        </p:txBody>
      </p:sp>
      <p:sp>
        <p:nvSpPr>
          <p:cNvPr id="24" name="Rectangle 189"/>
          <p:cNvSpPr>
            <a:spLocks noChangeArrowheads="1"/>
          </p:cNvSpPr>
          <p:nvPr/>
        </p:nvSpPr>
        <p:spPr bwMode="auto">
          <a:xfrm>
            <a:off x="3465513" y="2124075"/>
            <a:ext cx="1046162" cy="10064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 sz="1400" b="1"/>
          </a:p>
        </p:txBody>
      </p:sp>
      <p:sp>
        <p:nvSpPr>
          <p:cNvPr id="25" name="Rectangle 190"/>
          <p:cNvSpPr>
            <a:spLocks noChangeArrowheads="1"/>
          </p:cNvSpPr>
          <p:nvPr/>
        </p:nvSpPr>
        <p:spPr bwMode="auto">
          <a:xfrm>
            <a:off x="5181600" y="2133600"/>
            <a:ext cx="1046163" cy="10064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 sz="1400" b="1"/>
          </a:p>
        </p:txBody>
      </p:sp>
      <p:sp>
        <p:nvSpPr>
          <p:cNvPr id="26" name="Line 191"/>
          <p:cNvSpPr>
            <a:spLocks noChangeShapeType="1"/>
          </p:cNvSpPr>
          <p:nvPr/>
        </p:nvSpPr>
        <p:spPr bwMode="auto">
          <a:xfrm flipH="1">
            <a:off x="1849438" y="2633663"/>
            <a:ext cx="16160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" name="Text Box 192"/>
          <p:cNvSpPr txBox="1">
            <a:spLocks noChangeArrowheads="1"/>
          </p:cNvSpPr>
          <p:nvPr/>
        </p:nvSpPr>
        <p:spPr bwMode="auto">
          <a:xfrm>
            <a:off x="1447800" y="2278063"/>
            <a:ext cx="1244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400" b="1"/>
              <a:t>Input(s) d,e,f</a:t>
            </a:r>
          </a:p>
        </p:txBody>
      </p:sp>
      <p:sp>
        <p:nvSpPr>
          <p:cNvPr id="28" name="Text Box 193"/>
          <p:cNvSpPr txBox="1">
            <a:spLocks noChangeArrowheads="1"/>
          </p:cNvSpPr>
          <p:nvPr/>
        </p:nvSpPr>
        <p:spPr bwMode="auto">
          <a:xfrm>
            <a:off x="3509963" y="2268538"/>
            <a:ext cx="9302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400" b="1"/>
              <a:t>Logical</a:t>
            </a:r>
          </a:p>
          <a:p>
            <a:pPr algn="ctr" eaLnBrk="1" hangingPunct="1"/>
            <a:r>
              <a:rPr lang="en-US" sz="1400" b="1"/>
              <a:t>Function</a:t>
            </a:r>
          </a:p>
          <a:p>
            <a:pPr algn="ctr" eaLnBrk="1" hangingPunct="1"/>
            <a:r>
              <a:rPr lang="en-US" sz="1400" b="1"/>
              <a:t>2</a:t>
            </a:r>
          </a:p>
        </p:txBody>
      </p:sp>
      <p:sp>
        <p:nvSpPr>
          <p:cNvPr id="29" name="Line 194"/>
          <p:cNvSpPr>
            <a:spLocks noChangeShapeType="1"/>
          </p:cNvSpPr>
          <p:nvPr/>
        </p:nvSpPr>
        <p:spPr bwMode="auto">
          <a:xfrm>
            <a:off x="6229350" y="2603500"/>
            <a:ext cx="1778000" cy="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" name="Line 195"/>
          <p:cNvSpPr>
            <a:spLocks noChangeShapeType="1"/>
          </p:cNvSpPr>
          <p:nvPr/>
        </p:nvSpPr>
        <p:spPr bwMode="auto">
          <a:xfrm flipH="1">
            <a:off x="4516438" y="2624138"/>
            <a:ext cx="685800" cy="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1" name="Freeform 196"/>
          <p:cNvSpPr>
            <a:spLocks/>
          </p:cNvSpPr>
          <p:nvPr/>
        </p:nvSpPr>
        <p:spPr bwMode="auto">
          <a:xfrm>
            <a:off x="5181600" y="2471738"/>
            <a:ext cx="757238" cy="142875"/>
          </a:xfrm>
          <a:custGeom>
            <a:avLst/>
            <a:gdLst>
              <a:gd name="T0" fmla="*/ 0 w 485"/>
              <a:gd name="T1" fmla="*/ 2147483647 h 218"/>
              <a:gd name="T2" fmla="*/ 2147483647 w 485"/>
              <a:gd name="T3" fmla="*/ 2147483647 h 218"/>
              <a:gd name="T4" fmla="*/ 2147483647 w 485"/>
              <a:gd name="T5" fmla="*/ 0 h 218"/>
              <a:gd name="T6" fmla="*/ 0 60000 65536"/>
              <a:gd name="T7" fmla="*/ 0 60000 65536"/>
              <a:gd name="T8" fmla="*/ 0 60000 65536"/>
              <a:gd name="T9" fmla="*/ 0 w 485"/>
              <a:gd name="T10" fmla="*/ 0 h 218"/>
              <a:gd name="T11" fmla="*/ 485 w 485"/>
              <a:gd name="T12" fmla="*/ 218 h 2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5" h="218">
                <a:moveTo>
                  <a:pt x="0" y="218"/>
                </a:moveTo>
                <a:lnTo>
                  <a:pt x="225" y="218"/>
                </a:lnTo>
                <a:lnTo>
                  <a:pt x="485" y="0"/>
                </a:lnTo>
              </a:path>
            </a:pathLst>
          </a:cu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2" name="Line 197"/>
          <p:cNvSpPr>
            <a:spLocks noChangeShapeType="1"/>
          </p:cNvSpPr>
          <p:nvPr/>
        </p:nvSpPr>
        <p:spPr bwMode="auto">
          <a:xfrm flipH="1">
            <a:off x="5918200" y="2603500"/>
            <a:ext cx="301625" cy="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3" name="Oval 198"/>
          <p:cNvSpPr>
            <a:spLocks noChangeArrowheads="1"/>
          </p:cNvSpPr>
          <p:nvPr/>
        </p:nvSpPr>
        <p:spPr bwMode="auto">
          <a:xfrm>
            <a:off x="5897563" y="2436813"/>
            <a:ext cx="88900" cy="889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sz="1400" b="1"/>
          </a:p>
        </p:txBody>
      </p:sp>
      <p:sp>
        <p:nvSpPr>
          <p:cNvPr id="34" name="Oval 199"/>
          <p:cNvSpPr>
            <a:spLocks noChangeArrowheads="1"/>
          </p:cNvSpPr>
          <p:nvPr/>
        </p:nvSpPr>
        <p:spPr bwMode="auto">
          <a:xfrm>
            <a:off x="5902325" y="2544763"/>
            <a:ext cx="88900" cy="889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sz="1400" b="1"/>
          </a:p>
        </p:txBody>
      </p:sp>
      <p:sp>
        <p:nvSpPr>
          <p:cNvPr id="35" name="Text Box 200"/>
          <p:cNvSpPr txBox="1">
            <a:spLocks noChangeArrowheads="1"/>
          </p:cNvSpPr>
          <p:nvPr/>
        </p:nvSpPr>
        <p:spPr bwMode="auto">
          <a:xfrm>
            <a:off x="6378575" y="2306638"/>
            <a:ext cx="1473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b="1"/>
              <a:t>Connected to bus</a:t>
            </a:r>
          </a:p>
        </p:txBody>
      </p:sp>
      <p:sp>
        <p:nvSpPr>
          <p:cNvPr id="36" name="Text Box 201"/>
          <p:cNvSpPr txBox="1">
            <a:spLocks noChangeArrowheads="1"/>
          </p:cNvSpPr>
          <p:nvPr/>
        </p:nvSpPr>
        <p:spPr bwMode="auto">
          <a:xfrm>
            <a:off x="6302375" y="4097338"/>
            <a:ext cx="1498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b="1"/>
              <a:t>Isolated from  bus</a:t>
            </a:r>
          </a:p>
        </p:txBody>
      </p:sp>
    </p:spTree>
    <p:extLst>
      <p:ext uri="{BB962C8B-B14F-4D97-AF65-F5344CB8AC3E}">
        <p14:creationId xmlns:p14="http://schemas.microsoft.com/office/powerpoint/2010/main" val="14848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838200"/>
          </a:xfrm>
        </p:spPr>
        <p:txBody>
          <a:bodyPr/>
          <a:lstStyle/>
          <a:p>
            <a:r>
              <a:rPr lang="en-US" dirty="0"/>
              <a:t>Bus Interface Structure: Tristate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>
            <a:off x="633413" y="6400800"/>
            <a:ext cx="72437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303338" y="3562350"/>
            <a:ext cx="782637" cy="692150"/>
          </a:xfrm>
          <a:prstGeom prst="flowChartDelay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 sz="1400" b="1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322388" y="3640137"/>
            <a:ext cx="65563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400" b="1"/>
              <a:t>Logic</a:t>
            </a:r>
          </a:p>
          <a:p>
            <a:pPr algn="ctr" eaLnBrk="1" hangingPunct="1"/>
            <a:r>
              <a:rPr lang="en-US" sz="1400" b="1"/>
              <a:t>Gate</a:t>
            </a:r>
          </a:p>
        </p:txBody>
      </p:sp>
      <p:sp>
        <p:nvSpPr>
          <p:cNvPr id="11" name="AutoShape 38"/>
          <p:cNvSpPr>
            <a:spLocks noChangeArrowheads="1"/>
          </p:cNvSpPr>
          <p:nvPr/>
        </p:nvSpPr>
        <p:spPr bwMode="auto">
          <a:xfrm rot="5400000" flipH="1">
            <a:off x="3162300" y="2916237"/>
            <a:ext cx="1757363" cy="1890713"/>
          </a:xfrm>
          <a:prstGeom prst="triangle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 sz="1400" b="1"/>
          </a:p>
        </p:txBody>
      </p:sp>
      <p:sp>
        <p:nvSpPr>
          <p:cNvPr id="12" name="Line 39"/>
          <p:cNvSpPr>
            <a:spLocks noChangeShapeType="1"/>
          </p:cNvSpPr>
          <p:nvPr/>
        </p:nvSpPr>
        <p:spPr bwMode="auto">
          <a:xfrm flipH="1">
            <a:off x="4391025" y="3856037"/>
            <a:ext cx="15335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Oval 40"/>
          <p:cNvSpPr>
            <a:spLocks noChangeArrowheads="1"/>
          </p:cNvSpPr>
          <p:nvPr/>
        </p:nvSpPr>
        <p:spPr bwMode="auto">
          <a:xfrm>
            <a:off x="3924300" y="3519487"/>
            <a:ext cx="92075" cy="825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sz="1400" b="1"/>
          </a:p>
        </p:txBody>
      </p:sp>
      <p:sp>
        <p:nvSpPr>
          <p:cNvPr id="14" name="Line 46"/>
          <p:cNvSpPr>
            <a:spLocks noChangeShapeType="1"/>
          </p:cNvSpPr>
          <p:nvPr/>
        </p:nvSpPr>
        <p:spPr bwMode="auto">
          <a:xfrm flipH="1" flipV="1">
            <a:off x="3965575" y="3568700"/>
            <a:ext cx="436563" cy="2746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Oval 47"/>
          <p:cNvSpPr>
            <a:spLocks noChangeArrowheads="1"/>
          </p:cNvSpPr>
          <p:nvPr/>
        </p:nvSpPr>
        <p:spPr bwMode="auto">
          <a:xfrm>
            <a:off x="4094163" y="4281487"/>
            <a:ext cx="112712" cy="112713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 sz="1400" b="1"/>
          </a:p>
        </p:txBody>
      </p:sp>
      <p:sp>
        <p:nvSpPr>
          <p:cNvPr id="16" name="Line 48"/>
          <p:cNvSpPr>
            <a:spLocks noChangeShapeType="1"/>
          </p:cNvSpPr>
          <p:nvPr/>
        </p:nvSpPr>
        <p:spPr bwMode="auto">
          <a:xfrm>
            <a:off x="4157663" y="4418012"/>
            <a:ext cx="0" cy="619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" name="Line 49"/>
          <p:cNvSpPr>
            <a:spLocks noChangeShapeType="1"/>
          </p:cNvSpPr>
          <p:nvPr/>
        </p:nvSpPr>
        <p:spPr bwMode="auto">
          <a:xfrm>
            <a:off x="4148138" y="3671887"/>
            <a:ext cx="0" cy="600075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" name="Text Box 58"/>
          <p:cNvSpPr txBox="1">
            <a:spLocks noChangeArrowheads="1"/>
          </p:cNvSpPr>
          <p:nvPr/>
        </p:nvSpPr>
        <p:spPr bwMode="auto">
          <a:xfrm>
            <a:off x="2263775" y="3536950"/>
            <a:ext cx="657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400" b="1"/>
              <a:t>1 or 0</a:t>
            </a:r>
          </a:p>
        </p:txBody>
      </p:sp>
      <p:sp>
        <p:nvSpPr>
          <p:cNvPr id="19" name="Text Box 59"/>
          <p:cNvSpPr txBox="1">
            <a:spLocks noChangeArrowheads="1"/>
          </p:cNvSpPr>
          <p:nvPr/>
        </p:nvSpPr>
        <p:spPr bwMode="auto">
          <a:xfrm>
            <a:off x="5056188" y="3487737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400" b="1"/>
              <a:t>1 or 0 or HiZ</a:t>
            </a:r>
          </a:p>
        </p:txBody>
      </p:sp>
      <p:sp>
        <p:nvSpPr>
          <p:cNvPr id="20" name="Line 60"/>
          <p:cNvSpPr>
            <a:spLocks noChangeShapeType="1"/>
          </p:cNvSpPr>
          <p:nvPr/>
        </p:nvSpPr>
        <p:spPr bwMode="auto">
          <a:xfrm flipH="1">
            <a:off x="2057400" y="3900487"/>
            <a:ext cx="19177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1" name="Line 64"/>
          <p:cNvSpPr>
            <a:spLocks noChangeShapeType="1"/>
          </p:cNvSpPr>
          <p:nvPr/>
        </p:nvSpPr>
        <p:spPr bwMode="auto">
          <a:xfrm flipH="1">
            <a:off x="381000" y="3709987"/>
            <a:ext cx="9271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2" name="Line 65"/>
          <p:cNvSpPr>
            <a:spLocks noChangeShapeType="1"/>
          </p:cNvSpPr>
          <p:nvPr/>
        </p:nvSpPr>
        <p:spPr bwMode="auto">
          <a:xfrm flipH="1">
            <a:off x="381000" y="4116387"/>
            <a:ext cx="9271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3" name="Line 66"/>
          <p:cNvSpPr>
            <a:spLocks noChangeShapeType="1"/>
          </p:cNvSpPr>
          <p:nvPr/>
        </p:nvSpPr>
        <p:spPr bwMode="auto">
          <a:xfrm>
            <a:off x="5918200" y="3862387"/>
            <a:ext cx="0" cy="2540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4" name="Oval 67"/>
          <p:cNvSpPr>
            <a:spLocks noChangeArrowheads="1"/>
          </p:cNvSpPr>
          <p:nvPr/>
        </p:nvSpPr>
        <p:spPr bwMode="auto">
          <a:xfrm>
            <a:off x="5829300" y="6338887"/>
            <a:ext cx="1651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sz="1400" b="1"/>
          </a:p>
        </p:txBody>
      </p:sp>
      <p:sp>
        <p:nvSpPr>
          <p:cNvPr id="25" name="Text Box 68"/>
          <p:cNvSpPr txBox="1">
            <a:spLocks noChangeArrowheads="1"/>
          </p:cNvSpPr>
          <p:nvPr/>
        </p:nvSpPr>
        <p:spPr bwMode="auto">
          <a:xfrm>
            <a:off x="3298825" y="2740025"/>
            <a:ext cx="15287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b="1"/>
              <a:t>Bus Interface Gate</a:t>
            </a:r>
          </a:p>
        </p:txBody>
      </p:sp>
      <p:sp>
        <p:nvSpPr>
          <p:cNvPr id="26" name="Text Box 69"/>
          <p:cNvSpPr txBox="1">
            <a:spLocks noChangeArrowheads="1"/>
          </p:cNvSpPr>
          <p:nvPr/>
        </p:nvSpPr>
        <p:spPr bwMode="auto">
          <a:xfrm>
            <a:off x="2054225" y="1600200"/>
            <a:ext cx="26066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b="1"/>
              <a:t>Truth table for Bus Interface Gate</a:t>
            </a:r>
          </a:p>
        </p:txBody>
      </p:sp>
      <p:sp>
        <p:nvSpPr>
          <p:cNvPr id="27" name="Line 70"/>
          <p:cNvSpPr>
            <a:spLocks noChangeShapeType="1"/>
          </p:cNvSpPr>
          <p:nvPr/>
        </p:nvSpPr>
        <p:spPr bwMode="auto">
          <a:xfrm>
            <a:off x="4749800" y="1744662"/>
            <a:ext cx="508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8" name="Text Box 71"/>
          <p:cNvSpPr txBox="1">
            <a:spLocks noChangeArrowheads="1"/>
          </p:cNvSpPr>
          <p:nvPr/>
        </p:nvSpPr>
        <p:spPr bwMode="auto">
          <a:xfrm>
            <a:off x="2295525" y="3187700"/>
            <a:ext cx="736600" cy="32385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 b="1" dirty="0"/>
              <a:t>INPUT</a:t>
            </a:r>
          </a:p>
        </p:txBody>
      </p:sp>
      <p:sp>
        <p:nvSpPr>
          <p:cNvPr id="29" name="Text Box 72"/>
          <p:cNvSpPr txBox="1">
            <a:spLocks noChangeArrowheads="1"/>
          </p:cNvSpPr>
          <p:nvPr/>
        </p:nvSpPr>
        <p:spPr bwMode="auto">
          <a:xfrm>
            <a:off x="4962525" y="3949700"/>
            <a:ext cx="933450" cy="32385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 b="1"/>
              <a:t>OUTPUT</a:t>
            </a:r>
          </a:p>
        </p:txBody>
      </p:sp>
      <p:sp>
        <p:nvSpPr>
          <p:cNvPr id="30" name="Text Box 73"/>
          <p:cNvSpPr txBox="1">
            <a:spLocks noChangeArrowheads="1"/>
          </p:cNvSpPr>
          <p:nvPr/>
        </p:nvSpPr>
        <p:spPr bwMode="auto">
          <a:xfrm>
            <a:off x="2700338" y="4775200"/>
            <a:ext cx="782637" cy="523220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400" b="1" dirty="0"/>
              <a:t>O</a:t>
            </a:r>
            <a:r>
              <a:rPr lang="en-US" sz="1400" dirty="0"/>
              <a:t>utput</a:t>
            </a:r>
          </a:p>
          <a:p>
            <a:pPr algn="ctr" eaLnBrk="1" hangingPunct="1"/>
            <a:r>
              <a:rPr lang="en-US" sz="1400" b="1" dirty="0"/>
              <a:t>E</a:t>
            </a:r>
            <a:r>
              <a:rPr lang="en-US" sz="1400" dirty="0"/>
              <a:t>nable</a:t>
            </a:r>
          </a:p>
        </p:txBody>
      </p:sp>
      <p:cxnSp>
        <p:nvCxnSpPr>
          <p:cNvPr id="31" name="Straight Connector 51"/>
          <p:cNvCxnSpPr>
            <a:cxnSpLocks noChangeShapeType="1"/>
          </p:cNvCxnSpPr>
          <p:nvPr/>
        </p:nvCxnSpPr>
        <p:spPr bwMode="auto">
          <a:xfrm flipH="1">
            <a:off x="3482975" y="5037137"/>
            <a:ext cx="665163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2" name="Text Box 37"/>
          <p:cNvSpPr txBox="1">
            <a:spLocks noChangeArrowheads="1"/>
          </p:cNvSpPr>
          <p:nvPr/>
        </p:nvSpPr>
        <p:spPr bwMode="auto">
          <a:xfrm>
            <a:off x="6210300" y="2924860"/>
            <a:ext cx="281359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rutiger 55 Roman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800" b="1" dirty="0">
                <a:solidFill>
                  <a:srgbClr val="0033CC"/>
                </a:solidFill>
              </a:rPr>
              <a:t>Hi Z: removing the gate </a:t>
            </a:r>
          </a:p>
          <a:p>
            <a:pPr algn="ctr" eaLnBrk="1" hangingPunct="1"/>
            <a:r>
              <a:rPr lang="en-US" sz="1800" b="1" dirty="0">
                <a:solidFill>
                  <a:srgbClr val="0033CC"/>
                </a:solidFill>
              </a:rPr>
              <a:t>from the circuit</a:t>
            </a:r>
          </a:p>
        </p:txBody>
      </p:sp>
      <p:sp>
        <p:nvSpPr>
          <p:cNvPr id="33" name="Rectangle 17"/>
          <p:cNvSpPr>
            <a:spLocks noChangeArrowheads="1"/>
          </p:cNvSpPr>
          <p:nvPr/>
        </p:nvSpPr>
        <p:spPr bwMode="auto">
          <a:xfrm>
            <a:off x="5399088" y="1081087"/>
            <a:ext cx="3028950" cy="1800225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sz="1400" b="1"/>
          </a:p>
        </p:txBody>
      </p:sp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5434013" y="1150937"/>
            <a:ext cx="30019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400" b="1" dirty="0"/>
              <a:t>O</a:t>
            </a:r>
            <a:r>
              <a:rPr lang="en-US" sz="1400" dirty="0"/>
              <a:t>utput </a:t>
            </a:r>
            <a:r>
              <a:rPr lang="en-US" sz="1400" b="1" dirty="0"/>
              <a:t>E</a:t>
            </a:r>
            <a:r>
              <a:rPr lang="en-US" sz="1400" dirty="0"/>
              <a:t>nable</a:t>
            </a:r>
            <a:r>
              <a:rPr lang="en-US" sz="1400" b="1" dirty="0"/>
              <a:t>    INPUT   OUTPUT</a:t>
            </a:r>
          </a:p>
        </p:txBody>
      </p:sp>
      <p:sp>
        <p:nvSpPr>
          <p:cNvPr id="35" name="Line 20"/>
          <p:cNvSpPr>
            <a:spLocks noChangeShapeType="1"/>
          </p:cNvSpPr>
          <p:nvPr/>
        </p:nvSpPr>
        <p:spPr bwMode="auto">
          <a:xfrm>
            <a:off x="7513638" y="1089025"/>
            <a:ext cx="11112" cy="180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" name="Line 21"/>
          <p:cNvSpPr>
            <a:spLocks noChangeShapeType="1"/>
          </p:cNvSpPr>
          <p:nvPr/>
        </p:nvSpPr>
        <p:spPr bwMode="auto">
          <a:xfrm flipV="1">
            <a:off x="5410200" y="1455737"/>
            <a:ext cx="3043238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7" name="Line 22"/>
          <p:cNvSpPr>
            <a:spLocks noChangeShapeType="1"/>
          </p:cNvSpPr>
          <p:nvPr/>
        </p:nvSpPr>
        <p:spPr bwMode="auto">
          <a:xfrm>
            <a:off x="5419725" y="1803400"/>
            <a:ext cx="3017838" cy="111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8" name="Line 23"/>
          <p:cNvSpPr>
            <a:spLocks noChangeShapeType="1"/>
          </p:cNvSpPr>
          <p:nvPr/>
        </p:nvSpPr>
        <p:spPr bwMode="auto">
          <a:xfrm flipV="1">
            <a:off x="5408613" y="2138362"/>
            <a:ext cx="3030537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9" name="Line 24"/>
          <p:cNvSpPr>
            <a:spLocks noChangeShapeType="1"/>
          </p:cNvSpPr>
          <p:nvPr/>
        </p:nvSpPr>
        <p:spPr bwMode="auto">
          <a:xfrm flipH="1">
            <a:off x="6842125" y="1087437"/>
            <a:ext cx="1588" cy="1778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0" name="Line 25"/>
          <p:cNvSpPr>
            <a:spLocks noChangeShapeType="1"/>
          </p:cNvSpPr>
          <p:nvPr/>
        </p:nvSpPr>
        <p:spPr bwMode="auto">
          <a:xfrm flipV="1">
            <a:off x="5408613" y="2514600"/>
            <a:ext cx="3005137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7732713" y="1495425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1"/>
              <a:t>1</a:t>
            </a: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5988050" y="1489075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1" dirty="0"/>
              <a:t>0</a:t>
            </a:r>
          </a:p>
        </p:txBody>
      </p:sp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7002463" y="1501775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1"/>
              <a:t>1</a:t>
            </a:r>
          </a:p>
        </p:txBody>
      </p:sp>
      <p:sp>
        <p:nvSpPr>
          <p:cNvPr id="44" name="Text Box 29"/>
          <p:cNvSpPr txBox="1">
            <a:spLocks noChangeArrowheads="1"/>
          </p:cNvSpPr>
          <p:nvPr/>
        </p:nvSpPr>
        <p:spPr bwMode="auto">
          <a:xfrm>
            <a:off x="5988050" y="1825625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1"/>
              <a:t>0</a:t>
            </a:r>
          </a:p>
        </p:txBody>
      </p:sp>
      <p:sp>
        <p:nvSpPr>
          <p:cNvPr id="45" name="Text Box 30"/>
          <p:cNvSpPr txBox="1">
            <a:spLocks noChangeArrowheads="1"/>
          </p:cNvSpPr>
          <p:nvPr/>
        </p:nvSpPr>
        <p:spPr bwMode="auto">
          <a:xfrm>
            <a:off x="7000875" y="1822450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1"/>
              <a:t>0</a:t>
            </a: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7723188" y="1825625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1"/>
              <a:t>0</a:t>
            </a:r>
          </a:p>
        </p:txBody>
      </p:sp>
      <p:sp>
        <p:nvSpPr>
          <p:cNvPr id="47" name="Text Box 32"/>
          <p:cNvSpPr txBox="1">
            <a:spLocks noChangeArrowheads="1"/>
          </p:cNvSpPr>
          <p:nvPr/>
        </p:nvSpPr>
        <p:spPr bwMode="auto">
          <a:xfrm>
            <a:off x="6008688" y="2179637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48" name="Text Box 33"/>
          <p:cNvSpPr txBox="1">
            <a:spLocks noChangeArrowheads="1"/>
          </p:cNvSpPr>
          <p:nvPr/>
        </p:nvSpPr>
        <p:spPr bwMode="auto">
          <a:xfrm>
            <a:off x="6008688" y="2516187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1"/>
              <a:t>1</a:t>
            </a:r>
          </a:p>
        </p:txBody>
      </p:sp>
      <p:sp>
        <p:nvSpPr>
          <p:cNvPr id="49" name="Text Box 34"/>
          <p:cNvSpPr txBox="1">
            <a:spLocks noChangeArrowheads="1"/>
          </p:cNvSpPr>
          <p:nvPr/>
        </p:nvSpPr>
        <p:spPr bwMode="auto">
          <a:xfrm>
            <a:off x="6962775" y="2174875"/>
            <a:ext cx="3317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1"/>
              <a:t> 1</a:t>
            </a:r>
          </a:p>
        </p:txBody>
      </p:sp>
      <p:sp>
        <p:nvSpPr>
          <p:cNvPr id="50" name="Text Box 35"/>
          <p:cNvSpPr txBox="1">
            <a:spLocks noChangeArrowheads="1"/>
          </p:cNvSpPr>
          <p:nvPr/>
        </p:nvSpPr>
        <p:spPr bwMode="auto">
          <a:xfrm>
            <a:off x="6980238" y="2540000"/>
            <a:ext cx="3317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1"/>
              <a:t> 0</a:t>
            </a:r>
          </a:p>
        </p:txBody>
      </p:sp>
      <p:sp>
        <p:nvSpPr>
          <p:cNvPr id="51" name="Text Box 36"/>
          <p:cNvSpPr txBox="1">
            <a:spLocks noChangeArrowheads="1"/>
          </p:cNvSpPr>
          <p:nvPr/>
        </p:nvSpPr>
        <p:spPr bwMode="auto">
          <a:xfrm>
            <a:off x="7518400" y="2179637"/>
            <a:ext cx="5191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1"/>
              <a:t>Hi Z</a:t>
            </a:r>
          </a:p>
        </p:txBody>
      </p:sp>
      <p:sp>
        <p:nvSpPr>
          <p:cNvPr id="52" name="Text Box 37"/>
          <p:cNvSpPr txBox="1">
            <a:spLocks noChangeArrowheads="1"/>
          </p:cNvSpPr>
          <p:nvPr/>
        </p:nvSpPr>
        <p:spPr bwMode="auto">
          <a:xfrm>
            <a:off x="7543800" y="2555875"/>
            <a:ext cx="5191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1"/>
              <a:t>Hi Z</a:t>
            </a:r>
          </a:p>
        </p:txBody>
      </p:sp>
    </p:spTree>
    <p:extLst>
      <p:ext uri="{BB962C8B-B14F-4D97-AF65-F5344CB8AC3E}">
        <p14:creationId xmlns:p14="http://schemas.microsoft.com/office/powerpoint/2010/main" val="1209825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Memory-Mapped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1"/>
            <a:ext cx="4114800" cy="4190999"/>
          </a:xfrm>
        </p:spPr>
        <p:txBody>
          <a:bodyPr/>
          <a:lstStyle/>
          <a:p>
            <a:r>
              <a:rPr lang="en-US" sz="2000" dirty="0"/>
              <a:t>I/O ports are mapped on the memory address space.</a:t>
            </a:r>
          </a:p>
          <a:p>
            <a:r>
              <a:rPr lang="en-US" sz="2000" dirty="0"/>
              <a:t>Processor</a:t>
            </a:r>
          </a:p>
          <a:p>
            <a:pPr lvl="1"/>
            <a:r>
              <a:rPr lang="en-US" sz="1600" dirty="0"/>
              <a:t>Easy implementation</a:t>
            </a:r>
          </a:p>
          <a:p>
            <a:r>
              <a:rPr lang="en-US" sz="2000" dirty="0"/>
              <a:t>Address decoding</a:t>
            </a:r>
          </a:p>
          <a:p>
            <a:pPr lvl="1"/>
            <a:r>
              <a:rPr lang="en-US" sz="1600" dirty="0"/>
              <a:t>More complicated</a:t>
            </a:r>
          </a:p>
          <a:p>
            <a:pPr lvl="1"/>
            <a:r>
              <a:rPr lang="en-US" sz="1600" dirty="0" err="1"/>
              <a:t>nWAIT</a:t>
            </a:r>
            <a:r>
              <a:rPr lang="en-US" sz="1600" dirty="0"/>
              <a:t> used for slow I/O devices</a:t>
            </a:r>
          </a:p>
          <a:p>
            <a:r>
              <a:rPr lang="en-US" sz="2000" dirty="0"/>
              <a:t>OS viewpoint</a:t>
            </a:r>
          </a:p>
          <a:p>
            <a:pPr lvl="1"/>
            <a:r>
              <a:rPr lang="en-US" sz="1600" dirty="0"/>
              <a:t>Can’t cause a trap when a user program accesses I/O ports.</a:t>
            </a:r>
          </a:p>
          <a:p>
            <a:pPr lvl="1"/>
            <a:r>
              <a:rPr lang="en-US" sz="1600" dirty="0"/>
              <a:t>Yet reserve I/O ports for OS accesses, using M[4:0]</a:t>
            </a:r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6</a:t>
            </a:fld>
            <a:endParaRPr lang="en-US" altLang="ko-KR"/>
          </a:p>
        </p:txBody>
      </p:sp>
      <p:sp>
        <p:nvSpPr>
          <p:cNvPr id="11" name="Rectangle 10"/>
          <p:cNvSpPr/>
          <p:nvPr/>
        </p:nvSpPr>
        <p:spPr>
          <a:xfrm>
            <a:off x="4343400" y="1752600"/>
            <a:ext cx="3886200" cy="5334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495800" y="2286000"/>
            <a:ext cx="0" cy="25908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90222" y="2514600"/>
            <a:ext cx="152400" cy="1524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7086600" y="3733800"/>
            <a:ext cx="304800" cy="0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7391400" y="2286000"/>
            <a:ext cx="0" cy="144780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495800" y="4419600"/>
            <a:ext cx="3048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800600" y="2362200"/>
            <a:ext cx="152400" cy="1524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72000" y="2438400"/>
            <a:ext cx="71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D0-D31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518823" y="2576899"/>
            <a:ext cx="710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A0-A31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AFEC8B-8340-2E48-93C5-D29A59416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111" y="3862347"/>
            <a:ext cx="1759593" cy="1795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AAB5BF-0924-6841-A5BB-6AE2D96D1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0" y="2832100"/>
            <a:ext cx="2239119" cy="27431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06950" y="3994149"/>
            <a:ext cx="1676400" cy="52790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06950" y="3204348"/>
            <a:ext cx="1670050" cy="789801"/>
          </a:xfrm>
          <a:prstGeom prst="rect">
            <a:avLst/>
          </a:prstGeom>
          <a:solidFill>
            <a:srgbClr val="800000">
              <a:alpha val="5000"/>
            </a:srgb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09B414-8B8B-FA4C-9F00-15F63A3386FF}"/>
              </a:ext>
            </a:extLst>
          </p:cNvPr>
          <p:cNvSpPr/>
          <p:nvPr/>
        </p:nvSpPr>
        <p:spPr>
          <a:xfrm>
            <a:off x="4813300" y="4540249"/>
            <a:ext cx="1670050" cy="328654"/>
          </a:xfrm>
          <a:prstGeom prst="rect">
            <a:avLst/>
          </a:prstGeom>
          <a:solidFill>
            <a:srgbClr val="800000">
              <a:alpha val="5000"/>
            </a:srgb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776D71-BA65-A94F-A26D-ED3C9F60BB93}"/>
              </a:ext>
            </a:extLst>
          </p:cNvPr>
          <p:cNvSpPr/>
          <p:nvPr/>
        </p:nvSpPr>
        <p:spPr>
          <a:xfrm>
            <a:off x="4813300" y="4857747"/>
            <a:ext cx="1676400" cy="71754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972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Port-Mapped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114800" cy="4648200"/>
          </a:xfrm>
        </p:spPr>
        <p:txBody>
          <a:bodyPr/>
          <a:lstStyle/>
          <a:p>
            <a:r>
              <a:rPr lang="en-US" sz="2000" dirty="0"/>
              <a:t>I/O ports have a </a:t>
            </a:r>
            <a:r>
              <a:rPr lang="en-US" sz="2000" dirty="0" err="1"/>
              <a:t>seprate</a:t>
            </a:r>
            <a:r>
              <a:rPr lang="en-US" sz="2000" dirty="0"/>
              <a:t> space from the memory address space.</a:t>
            </a:r>
          </a:p>
          <a:p>
            <a:r>
              <a:rPr lang="en-US" sz="2000" dirty="0"/>
              <a:t>Processor</a:t>
            </a:r>
          </a:p>
          <a:p>
            <a:pPr lvl="1"/>
            <a:r>
              <a:rPr lang="en-US" sz="1600" dirty="0"/>
              <a:t>Distinguishes MOVE and IN/OUT.</a:t>
            </a:r>
          </a:p>
          <a:p>
            <a:pPr lvl="1"/>
            <a:r>
              <a:rPr lang="en-US" sz="1600" dirty="0"/>
              <a:t>Needs a pin such as IO/~M</a:t>
            </a:r>
          </a:p>
          <a:p>
            <a:r>
              <a:rPr lang="en-US" sz="2000" dirty="0"/>
              <a:t>Address decoding</a:t>
            </a:r>
          </a:p>
          <a:p>
            <a:pPr lvl="1"/>
            <a:r>
              <a:rPr lang="en-US" sz="1600" dirty="0"/>
              <a:t>Easy</a:t>
            </a:r>
          </a:p>
          <a:p>
            <a:r>
              <a:rPr lang="en-US" sz="2000" dirty="0"/>
              <a:t>OS viewpoint</a:t>
            </a:r>
          </a:p>
          <a:p>
            <a:pPr lvl="1"/>
            <a:r>
              <a:rPr lang="en-US" sz="1600" dirty="0"/>
              <a:t>Can cause a trap when a user program executes IN and OUT.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7</a:t>
            </a:fld>
            <a:endParaRPr lang="en-US" altLang="ko-KR"/>
          </a:p>
        </p:txBody>
      </p:sp>
      <p:sp>
        <p:nvSpPr>
          <p:cNvPr id="7" name="Rectangle 6"/>
          <p:cNvSpPr/>
          <p:nvPr/>
        </p:nvSpPr>
        <p:spPr>
          <a:xfrm>
            <a:off x="5105400" y="2819400"/>
            <a:ext cx="1295400" cy="3429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#00000000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Memory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Space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#FFFFFFFF</a:t>
            </a:r>
          </a:p>
        </p:txBody>
      </p:sp>
      <p:sp>
        <p:nvSpPr>
          <p:cNvPr id="9" name="Rectangle 8"/>
          <p:cNvSpPr/>
          <p:nvPr/>
        </p:nvSpPr>
        <p:spPr>
          <a:xfrm>
            <a:off x="6705600" y="2819400"/>
            <a:ext cx="1295400" cy="3429000"/>
          </a:xfrm>
          <a:prstGeom prst="rect">
            <a:avLst/>
          </a:prstGeom>
          <a:solidFill>
            <a:srgbClr val="800000">
              <a:alpha val="5000"/>
            </a:srgb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#00000000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I/O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Port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#FFFFFFFF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05600" y="3276600"/>
            <a:ext cx="1295400" cy="990600"/>
          </a:xfrm>
          <a:prstGeom prst="rect">
            <a:avLst/>
          </a:prstGeom>
          <a:solidFill>
            <a:srgbClr val="800000">
              <a:alpha val="5000"/>
            </a:srgb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#00008000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Actual Devices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#00009FFF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48200" y="1752600"/>
            <a:ext cx="3886200" cy="5334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00600" y="2286000"/>
            <a:ext cx="0" cy="25908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477000" y="2514600"/>
            <a:ext cx="152400" cy="1524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400800" y="2819400"/>
            <a:ext cx="3048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553200" y="2286000"/>
            <a:ext cx="0" cy="53340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800600" y="4419600"/>
            <a:ext cx="3048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3" idx="2"/>
          </p:cNvCxnSpPr>
          <p:nvPr/>
        </p:nvCxnSpPr>
        <p:spPr>
          <a:xfrm>
            <a:off x="8305800" y="2667000"/>
            <a:ext cx="0" cy="22098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001000" y="3810000"/>
            <a:ext cx="304800" cy="0"/>
          </a:xfrm>
          <a:prstGeom prst="straightConnector1">
            <a:avLst/>
          </a:prstGeom>
          <a:ln>
            <a:solidFill>
              <a:srgbClr val="8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800600" y="2438400"/>
            <a:ext cx="33528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153400" y="2362200"/>
            <a:ext cx="304800" cy="3048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5105400" y="2362200"/>
            <a:ext cx="152400" cy="1524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876800" y="2438400"/>
            <a:ext cx="71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D0-D31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05800" y="3429000"/>
            <a:ext cx="71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800000"/>
                </a:solidFill>
              </a:rPr>
              <a:t>D0-D15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8229600" y="2971800"/>
            <a:ext cx="152400" cy="152400"/>
          </a:xfrm>
          <a:prstGeom prst="line">
            <a:avLst/>
          </a:prstGeom>
          <a:ln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153400" y="2362200"/>
            <a:ext cx="7974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I/O Bridge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53200" y="2514600"/>
            <a:ext cx="710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A0-A31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5791200" y="2286000"/>
            <a:ext cx="0" cy="53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391400" y="2286000"/>
            <a:ext cx="0" cy="53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791200" y="2514600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</a:rPr>
              <a:t>Mem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91400" y="2514600"/>
            <a:ext cx="347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IO</a:t>
            </a:r>
          </a:p>
        </p:txBody>
      </p:sp>
    </p:spTree>
    <p:extLst>
      <p:ext uri="{BB962C8B-B14F-4D97-AF65-F5344CB8AC3E}">
        <p14:creationId xmlns:p14="http://schemas.microsoft.com/office/powerpoint/2010/main" val="1385416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12" y="609600"/>
            <a:ext cx="9144000" cy="838200"/>
          </a:xfrm>
        </p:spPr>
        <p:txBody>
          <a:bodyPr/>
          <a:lstStyle/>
          <a:p>
            <a:r>
              <a:rPr lang="en-US" sz="3200" dirty="0"/>
              <a:t>Switching b/w Memory and I/O Address Spaces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1"/>
            <a:ext cx="8229600" cy="609600"/>
          </a:xfrm>
        </p:spPr>
        <p:txBody>
          <a:bodyPr/>
          <a:lstStyle/>
          <a:p>
            <a:r>
              <a:rPr lang="en-US" sz="1800" dirty="0"/>
              <a:t>IO/~M distinguishes memory and I/O address spaces.</a:t>
            </a:r>
          </a:p>
          <a:p>
            <a:r>
              <a:rPr lang="en-US" sz="1800" dirty="0"/>
              <a:t>~RD and ~WR are shared among system memory and I/O advices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CSS422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Lecture 14: Bus and I/O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7D119-C395-4B9B-B9E2-89E12287640A}" type="slidenum">
              <a:rPr lang="ko-KR" altLang="en-US" smtClean="0"/>
              <a:pPr>
                <a:defRPr/>
              </a:pPr>
              <a:t>8</a:t>
            </a:fld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2362200" y="5029200"/>
            <a:ext cx="479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From Microprocessors and </a:t>
            </a:r>
            <a:r>
              <a:rPr lang="en-US" sz="1000" dirty="0" err="1"/>
              <a:t>Microcontroler</a:t>
            </a:r>
            <a:r>
              <a:rPr lang="en-US" sz="1000" dirty="0"/>
              <a:t> 1-15 8085 Microprocessor Architecture</a:t>
            </a:r>
          </a:p>
        </p:txBody>
      </p:sp>
      <p:pic>
        <p:nvPicPr>
          <p:cNvPr id="8" name="Picture 7" descr="Untitled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590800"/>
            <a:ext cx="2987130" cy="242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2430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1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2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3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Theme">
  <a:themeElements>
    <a:clrScheme name="4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Theme">
      <a:majorFont>
        <a:latin typeface="Frutiger 55 Roman"/>
        <a:ea typeface="ＭＳ Ｐゴシック"/>
        <a:cs typeface=""/>
      </a:majorFont>
      <a:minorFont>
        <a:latin typeface="Frutiger 55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SigBrnd</Template>
  <TotalTime>9735</TotalTime>
  <Words>1305</Words>
  <Application>Microsoft Macintosh PowerPoint</Application>
  <PresentationFormat>On-screen Show (4:3)</PresentationFormat>
  <Paragraphs>312</Paragraphs>
  <Slides>17</Slides>
  <Notes>0</Notes>
  <HiddenSlides>0</HiddenSlides>
  <MMClips>0</MMClips>
  <ScaleCrop>false</ScaleCrop>
  <HeadingPairs>
    <vt:vector size="10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29" baseType="lpstr">
      <vt:lpstr>Frutiger 55 Roman</vt:lpstr>
      <vt:lpstr>Arial</vt:lpstr>
      <vt:lpstr>Calibri</vt:lpstr>
      <vt:lpstr>Courier New</vt:lpstr>
      <vt:lpstr>Times New Roman</vt:lpstr>
      <vt:lpstr>1_Office Theme</vt:lpstr>
      <vt:lpstr>Office Theme</vt:lpstr>
      <vt:lpstr>2_Office Theme</vt:lpstr>
      <vt:lpstr>3_Office Theme</vt:lpstr>
      <vt:lpstr>4_Office Theme</vt:lpstr>
      <vt:lpstr>Slide</vt:lpstr>
      <vt:lpstr>CSS 422 Hardware and Computer Organization </vt:lpstr>
      <vt:lpstr>Topics</vt:lpstr>
      <vt:lpstr>Bus Organization</vt:lpstr>
      <vt:lpstr>Bus Collision</vt:lpstr>
      <vt:lpstr>Bus Arbitration</vt:lpstr>
      <vt:lpstr>Bus Interface Structure: Tristate</vt:lpstr>
      <vt:lpstr>Memory-Mapped I/O</vt:lpstr>
      <vt:lpstr>Port-Mapped I/O</vt:lpstr>
      <vt:lpstr>Switching b/w Memory and I/O Address Spaces </vt:lpstr>
      <vt:lpstr>Intel Port-Mapped I/O</vt:lpstr>
      <vt:lpstr>68K vs ARM Interrupt</vt:lpstr>
      <vt:lpstr>CPU’s Interrupt Service</vt:lpstr>
      <vt:lpstr>Direct Memory Access (1)</vt:lpstr>
      <vt:lpstr>Direct Memory Access (2)</vt:lpstr>
      <vt:lpstr>Direct Memory Access (3)</vt:lpstr>
      <vt:lpstr>Disadvantages of DMA</vt:lpstr>
      <vt:lpstr>Summary</vt:lpstr>
      <vt:lpstr>Custom Show 1</vt:lpstr>
    </vt:vector>
  </TitlesOfParts>
  <Company>Pluto Sound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CSc3360 Windowing Systems Programming</dc:title>
  <dc:creator>Stephen J. Pellicer</dc:creator>
  <cp:lastModifiedBy>Munehiro Fukuda</cp:lastModifiedBy>
  <cp:revision>554</cp:revision>
  <cp:lastPrinted>1601-01-01T00:00:00Z</cp:lastPrinted>
  <dcterms:created xsi:type="dcterms:W3CDTF">2006-01-05T18:10:09Z</dcterms:created>
  <dcterms:modified xsi:type="dcterms:W3CDTF">2022-01-09T17:55:44Z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